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12192000"/>
  <p:embeddedFontLst>
    <p:embeddedFont>
      <p:font typeface="Roboto Mon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6" roundtripDataSignature="AMtx7mjOraQ6TvAnDAKuyWrXDwSYpS6q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Mono-regular.fntdata"/><Relationship Id="rId21" Type="http://schemas.openxmlformats.org/officeDocument/2006/relationships/slide" Target="slides/slide16.xml"/><Relationship Id="rId24" Type="http://schemas.openxmlformats.org/officeDocument/2006/relationships/font" Target="fonts/RobotoMono-italic.fntdata"/><Relationship Id="rId23" Type="http://schemas.openxmlformats.org/officeDocument/2006/relationships/font" Target="fonts/RobotoMon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obotoMon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lang="en-US"/>
              <a:t>"CI pipelines require cluster access credentials, increasing the risk surface"</a:t>
            </a:r>
            <a:r>
              <a:rPr lang="en-US"/>
              <a:t> — Accurate. The gitops.tech documentation explicitly describes this as the "god-mode" problem: the CI server needs admin credentials to every environment it deploys to. Multiple sources confirm this is the #1 security concern with push-based CD.</a:t>
            </a:r>
            <a:endParaRPr/>
          </a:p>
          <a:p>
            <a:pPr indent="-228600" lvl="0" marL="457200" marR="0" rtl="0" algn="l">
              <a:lnSpc>
                <a:spcPct val="100000"/>
              </a:lnSpc>
              <a:spcBef>
                <a:spcPts val="0"/>
              </a:spcBef>
              <a:spcAft>
                <a:spcPts val="0"/>
              </a:spcAft>
              <a:buSzPts val="1400"/>
              <a:buNone/>
            </a:pPr>
            <a:r>
              <a:rPr b="1" lang="en-US"/>
              <a:t>"A simple kubectl edit can cause drift - Git no longer matches reality"</a:t>
            </a:r>
            <a:r>
              <a:rPr lang="en-US"/>
              <a:t> — Accurate. The Unleash article calls this out directly: traditional pipelines are "fire-and-forget mechanisms" that assume the target environment stays in the state they left it. Configuration drift is one of the core motivators for GitOps.</a:t>
            </a:r>
            <a:endParaRPr/>
          </a:p>
          <a:p>
            <a:pPr indent="-228600" lvl="0" marL="457200" marR="0" rtl="0" algn="l">
              <a:lnSpc>
                <a:spcPct val="100000"/>
              </a:lnSpc>
              <a:spcBef>
                <a:spcPts val="0"/>
              </a:spcBef>
              <a:spcAft>
                <a:spcPts val="0"/>
              </a:spcAft>
              <a:buSzPts val="1400"/>
              <a:buNone/>
            </a:pPr>
            <a:r>
              <a:rPr b="1" lang="en-US"/>
              <a:t>"No easy way to answer: which commit is actually deployed right now?"</a:t>
            </a:r>
            <a:r>
              <a:rPr lang="en-US"/>
              <a:t> — Accurate. The cloudowski article says traditional pipelines "often lack robust audit trails, making it difficult to track who made what changes and when." There's no single source of truth linking what's running to a specific commit.</a:t>
            </a:r>
            <a:endParaRPr/>
          </a:p>
          <a:p>
            <a:pPr indent="-228600" lvl="0" marL="457200" marR="0" rtl="0" algn="l">
              <a:lnSpc>
                <a:spcPct val="100000"/>
              </a:lnSpc>
              <a:spcBef>
                <a:spcPts val="0"/>
              </a:spcBef>
              <a:spcAft>
                <a:spcPts val="0"/>
              </a:spcAft>
              <a:buSzPts val="1400"/>
              <a:buNone/>
            </a:pPr>
            <a:r>
              <a:rPr b="1" lang="en-US"/>
              <a:t>"Rollbacks depend on re-running previous deployments"</a:t>
            </a:r>
            <a:r>
              <a:rPr lang="en-US"/>
              <a:t> — Accurate. In push-based CD, rolling back means re-triggering a pipeline with old parameters and hoping nothing else changed. Every GitOps source contrasts this with the simplicity of git revert.</a:t>
            </a:r>
            <a:endParaRPr/>
          </a:p>
          <a:p>
            <a:pPr indent="0" lvl="0" marL="0" rtl="0" algn="l">
              <a:lnSpc>
                <a:spcPct val="100000"/>
              </a:lnSpc>
              <a:spcBef>
                <a:spcPts val="0"/>
              </a:spcBef>
              <a:spcAft>
                <a:spcPts val="0"/>
              </a:spcAft>
              <a:buSzPts val="1400"/>
              <a:buNone/>
            </a:pPr>
            <a:r>
              <a:t/>
            </a:r>
            <a:endParaRPr/>
          </a:p>
        </p:txBody>
      </p:sp>
      <p:sp>
        <p:nvSpPr>
          <p:cNvPr id="181" name="Google Shape;18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"Git is the source of truth" means: if you want to know what's running in your env, you don't </a:t>
            </a:r>
            <a:r>
              <a:rPr lang="en-US" sz="1100">
                <a:solidFill>
                  <a:srgbClr val="188038"/>
                </a:solidFill>
                <a:latin typeface="Roboto Mono"/>
                <a:ea typeface="Roboto Mono"/>
                <a:cs typeface="Roboto Mono"/>
                <a:sym typeface="Roboto Mono"/>
              </a:rPr>
              <a:t>kubectl get</a:t>
            </a:r>
            <a:r>
              <a:rPr lang="en-US" sz="1100">
                <a:latin typeface="Arial"/>
                <a:ea typeface="Arial"/>
                <a:cs typeface="Arial"/>
                <a:sym typeface="Arial"/>
              </a:rPr>
              <a:t> — you open Git. That's the answer.</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Drift correction is the part people don't expect: if someone goes and </a:t>
            </a:r>
            <a:r>
              <a:rPr lang="en-US" sz="1100">
                <a:solidFill>
                  <a:srgbClr val="188038"/>
                </a:solidFill>
                <a:latin typeface="Roboto Mono"/>
                <a:ea typeface="Roboto Mono"/>
                <a:cs typeface="Roboto Mono"/>
                <a:sym typeface="Roboto Mono"/>
              </a:rPr>
              <a:t>kubectl edit</a:t>
            </a:r>
            <a:r>
              <a:rPr lang="en-US" sz="1100">
                <a:latin typeface="Arial"/>
                <a:ea typeface="Arial"/>
                <a:cs typeface="Arial"/>
                <a:sym typeface="Arial"/>
              </a:rPr>
              <a:t>  as deployment by hand, the agent sees the drift and reverts it back to match Git. Git wins, always.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Git becomes the API to your infrastructure. Every change is a commit</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30" name="Google Shape;23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"We've talked about GitOps as a concept — now let's look at the tool we'll actually use to do it."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Argo CD is a GitOps operator for Kubernetes. There are others (Flux is the other big one), but Argo CD is the one with the rich UI and the bigger ecosystem.</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It runs as a controller </a:t>
            </a:r>
            <a:r>
              <a:rPr i="1" lang="en-US" sz="1100">
                <a:latin typeface="Arial"/>
                <a:ea typeface="Arial"/>
                <a:cs typeface="Arial"/>
                <a:sym typeface="Arial"/>
              </a:rPr>
              <a:t>inside</a:t>
            </a:r>
            <a:r>
              <a:rPr lang="en-US" sz="1100">
                <a:latin typeface="Arial"/>
                <a:ea typeface="Arial"/>
                <a:cs typeface="Arial"/>
                <a:sym typeface="Arial"/>
              </a:rPr>
              <a:t> your cluster. You point it at a Git repo and it handles syncing.</a:t>
            </a:r>
            <a:endParaRPr/>
          </a:p>
        </p:txBody>
      </p:sp>
      <p:sp>
        <p:nvSpPr>
          <p:cNvPr id="323" name="Google Shape;32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Lead with the punchline: nearly 60% of surveyed Kubernetes clusters run Argo CD. That's not a niche pick — that's the default.</a:t>
            </a:r>
            <a:br>
              <a:rPr lang="en-US"/>
            </a:br>
            <a:br>
              <a:rPr lang="en-US"/>
            </a:br>
            <a:r>
              <a:rPr b="1" lang="en-US"/>
              <a:t>Sandbox</a:t>
            </a:r>
            <a:endParaRPr/>
          </a:p>
          <a:p>
            <a:pPr indent="-228600" lvl="0" marL="457200" rtl="0" algn="l">
              <a:spcBef>
                <a:spcPts val="0"/>
              </a:spcBef>
              <a:spcAft>
                <a:spcPts val="0"/>
              </a:spcAft>
              <a:buNone/>
            </a:pPr>
            <a:r>
              <a:rPr lang="en-US"/>
              <a:t>“Early-stage experimental projects with smaller communities and limited adoption.”</a:t>
            </a:r>
            <a:endParaRPr/>
          </a:p>
          <a:p>
            <a:pPr indent="-228600" lvl="0" marL="457200" rtl="0" algn="l">
              <a:spcBef>
                <a:spcPts val="0"/>
              </a:spcBef>
              <a:spcAft>
                <a:spcPts val="0"/>
              </a:spcAft>
              <a:buNone/>
            </a:pPr>
            <a:r>
              <a:rPr b="1" lang="en-US"/>
              <a:t>Incubating</a:t>
            </a:r>
            <a:endParaRPr/>
          </a:p>
          <a:p>
            <a:pPr indent="-228600" lvl="0" marL="457200" rtl="0" algn="l">
              <a:spcBef>
                <a:spcPts val="0"/>
              </a:spcBef>
              <a:spcAft>
                <a:spcPts val="0"/>
              </a:spcAft>
              <a:buNone/>
            </a:pPr>
            <a:r>
              <a:rPr lang="en-US"/>
              <a:t>“Growing projects with increasing stability, adoption, and community support.”</a:t>
            </a:r>
            <a:endParaRPr/>
          </a:p>
          <a:p>
            <a:pPr indent="-228600" lvl="0" marL="457200" rtl="0" algn="l">
              <a:spcBef>
                <a:spcPts val="0"/>
              </a:spcBef>
              <a:spcAft>
                <a:spcPts val="0"/>
              </a:spcAft>
              <a:buNone/>
            </a:pPr>
            <a:r>
              <a:rPr b="1" lang="en-US"/>
              <a:t>Graduated</a:t>
            </a:r>
            <a:endParaRPr/>
          </a:p>
          <a:p>
            <a:pPr indent="-228600" lvl="0" marL="457200" rtl="0" algn="l">
              <a:spcBef>
                <a:spcPts val="0"/>
              </a:spcBef>
              <a:spcAft>
                <a:spcPts val="0"/>
              </a:spcAft>
              <a:buNone/>
            </a:pPr>
            <a:r>
              <a:rPr lang="en-US"/>
              <a:t>“Mature, production-ready projects with strong governance and wide industry adoption.”</a:t>
            </a:r>
            <a:endParaRPr/>
          </a:p>
          <a:p>
            <a:pPr indent="0" lvl="0" marL="0" rtl="0" algn="l">
              <a:lnSpc>
                <a:spcPct val="100000"/>
              </a:lnSpc>
              <a:spcBef>
                <a:spcPts val="0"/>
              </a:spcBef>
              <a:spcAft>
                <a:spcPts val="0"/>
              </a:spcAft>
              <a:buSzPts val="1400"/>
              <a:buNone/>
            </a:pPr>
            <a:r>
              <a:t/>
            </a:r>
            <a:endParaRPr/>
          </a:p>
          <a:p>
            <a:pPr indent="-298450" lvl="0" marL="457200" rtl="0" algn="l">
              <a:lnSpc>
                <a:spcPct val="115000"/>
              </a:lnSpc>
              <a:spcBef>
                <a:spcPts val="1200"/>
              </a:spcBef>
              <a:spcAft>
                <a:spcPts val="0"/>
              </a:spcAft>
              <a:buClr>
                <a:schemeClr val="dk1"/>
              </a:buClr>
              <a:buSzPts val="1100"/>
              <a:buChar char="●"/>
            </a:pPr>
            <a:r>
              <a:rPr lang="en-US"/>
              <a:t>CNCF graduated project — same maturity tier as Kubernetes itself, Prometheus, </a:t>
            </a:r>
            <a:r>
              <a:rPr b="1" lang="en-US"/>
              <a:t>dapr,kubernetes,opentelemetry, istio</a:t>
            </a:r>
            <a:r>
              <a:rPr lang="en-US"/>
              <a:t>. Production users include Red Hat, IBM, Intuit, and thousands more. Source is the CNCF End User Survey 2025 </a:t>
            </a:r>
            <a:br>
              <a:rPr lang="en-US"/>
            </a:br>
            <a:r>
              <a:rPr lang="en-US" sz="1100">
                <a:latin typeface="Arial"/>
                <a:ea typeface="Arial"/>
                <a:cs typeface="Arial"/>
                <a:sym typeface="Arial"/>
              </a:rPr>
              <a:t>Walk through the 4 quadrants, then end on the adoption sidebar.</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b="1" lang="en-US" sz="1100">
                <a:latin typeface="Arial"/>
                <a:ea typeface="Arial"/>
                <a:cs typeface="Arial"/>
                <a:sym typeface="Arial"/>
              </a:rPr>
              <a:t>Pruning</a:t>
            </a:r>
            <a:r>
              <a:rPr lang="en-US" sz="1100">
                <a:latin typeface="Arial"/>
                <a:ea typeface="Arial"/>
                <a:cs typeface="Arial"/>
                <a:sym typeface="Arial"/>
              </a:rPr>
              <a:t> — Sync is apply — it only creates and updates, never deletes. Pruning is the separate flag that says "also delete what's gone from Git." Without it, removed resources just sit in the cluster forever.</a:t>
            </a:r>
            <a:endParaRPr/>
          </a:p>
        </p:txBody>
      </p:sp>
      <p:sp>
        <p:nvSpPr>
          <p:cNvPr id="333" name="Google Shape;33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p:nvPr>
            <p:ph idx="2" type="pic"/>
          </p:nvPr>
        </p:nvSpPr>
        <p:spPr>
          <a:xfrm>
            <a:off x="2389717" y="612775"/>
            <a:ext cx="7315200" cy="4114800"/>
          </a:xfrm>
          <a:prstGeom prst="rect">
            <a:avLst/>
          </a:prstGeom>
          <a:noFill/>
          <a:ln>
            <a:noFill/>
          </a:ln>
        </p:spPr>
      </p:sp>
      <p:sp>
        <p:nvSpPr>
          <p:cNvPr id="69" name="Google Shape;69;p3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3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4"/>
          <p:cNvSpPr txBox="1"/>
          <p:nvPr>
            <p:ph idx="1" type="body"/>
          </p:nvPr>
        </p:nvSpPr>
        <p:spPr>
          <a:xfrm rot="5400000">
            <a:off x="3833019" y="-1623215"/>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3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5"/>
          <p:cNvSpPr txBox="1"/>
          <p:nvPr>
            <p:ph type="title"/>
          </p:nvPr>
        </p:nvSpPr>
        <p:spPr>
          <a:xfrm rot="5400000">
            <a:off x="7285038" y="1828804"/>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 type="body"/>
          </p:nvPr>
        </p:nvSpPr>
        <p:spPr>
          <a:xfrm rot="5400000">
            <a:off x="1697038" y="-812796"/>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 name="Google Shape;82;p3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5"/>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 name="Google Shape;19;p2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2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7"/>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1" name="Google Shape;31;p2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 type="body"/>
          </p:nvPr>
        </p:nvSpPr>
        <p:spPr>
          <a:xfrm>
            <a:off x="609600" y="1600203"/>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8"/>
          <p:cNvSpPr txBox="1"/>
          <p:nvPr>
            <p:ph idx="2" type="body"/>
          </p:nvPr>
        </p:nvSpPr>
        <p:spPr>
          <a:xfrm>
            <a:off x="6197600" y="1600203"/>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 name="Google Shape;38;p2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2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29"/>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29"/>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2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2"/>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2"/>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2" name="Google Shape;62;p32"/>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3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2.png"/><Relationship Id="rId6"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21.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14.png"/><Relationship Id="rId5" Type="http://schemas.openxmlformats.org/officeDocument/2006/relationships/image" Target="../media/image24.png"/><Relationship Id="rId6" Type="http://schemas.openxmlformats.org/officeDocument/2006/relationships/image" Target="../media/image7.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0.png"/><Relationship Id="rId9" Type="http://schemas.openxmlformats.org/officeDocument/2006/relationships/image" Target="../media/image11.png"/><Relationship Id="rId5" Type="http://schemas.openxmlformats.org/officeDocument/2006/relationships/image" Target="../media/image22.png"/><Relationship Id="rId6" Type="http://schemas.openxmlformats.org/officeDocument/2006/relationships/image" Target="../media/image4.png"/><Relationship Id="rId7" Type="http://schemas.openxmlformats.org/officeDocument/2006/relationships/image" Target="../media/image23.png"/><Relationship Id="rId8"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89" name="Shape 89"/>
        <p:cNvGrpSpPr/>
        <p:nvPr/>
      </p:nvGrpSpPr>
      <p:grpSpPr>
        <a:xfrm>
          <a:off x="0" y="0"/>
          <a:ext cx="0" cy="0"/>
          <a:chOff x="0" y="0"/>
          <a:chExt cx="0" cy="0"/>
        </a:xfrm>
      </p:grpSpPr>
      <p:sp>
        <p:nvSpPr>
          <p:cNvPr id="90" name="Google Shape;90;p1"/>
          <p:cNvSpPr/>
          <p:nvPr/>
        </p:nvSpPr>
        <p:spPr>
          <a:xfrm>
            <a:off x="9601200" y="-1371600"/>
            <a:ext cx="3657600" cy="3657600"/>
          </a:xfrm>
          <a:prstGeom prst="ellipse">
            <a:avLst/>
          </a:prstGeom>
          <a:solidFill>
            <a:srgbClr val="2A406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10515600" y="1371600"/>
            <a:ext cx="2011680" cy="2011680"/>
          </a:xfrm>
          <a:prstGeom prst="ellipse">
            <a:avLst/>
          </a:prstGeom>
          <a:solidFill>
            <a:srgbClr val="00D4FF">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0" y="0"/>
            <a:ext cx="137160" cy="685800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640080" y="502920"/>
            <a:ext cx="91440" cy="91440"/>
          </a:xfrm>
          <a:prstGeom prst="ellipse">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868680" y="502920"/>
            <a:ext cx="91440" cy="91440"/>
          </a:xfrm>
          <a:prstGeom prst="ellipse">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1097280" y="502920"/>
            <a:ext cx="91440" cy="91440"/>
          </a:xfrm>
          <a:prstGeom prst="ellipse">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1325880" y="502920"/>
            <a:ext cx="91440" cy="91440"/>
          </a:xfrm>
          <a:prstGeom prst="ellipse">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1554480" y="502920"/>
            <a:ext cx="91440" cy="91440"/>
          </a:xfrm>
          <a:prstGeom prst="ellipse">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640080" y="2011680"/>
            <a:ext cx="9144000" cy="914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6000"/>
              <a:buFont typeface="Calibri"/>
              <a:buNone/>
            </a:pPr>
            <a:r>
              <a:rPr b="1" i="0" lang="en-US" sz="6000" u="none" cap="none" strike="noStrike">
                <a:solidFill>
                  <a:srgbClr val="FFFFFF"/>
                </a:solidFill>
                <a:latin typeface="Calibri"/>
                <a:ea typeface="Calibri"/>
                <a:cs typeface="Calibri"/>
                <a:sym typeface="Calibri"/>
              </a:rPr>
              <a:t>GitOps at Scale</a:t>
            </a:r>
            <a:endParaRPr b="0" i="0" sz="6000" u="none" cap="none" strike="noStrike">
              <a:solidFill>
                <a:schemeClr val="dk1"/>
              </a:solidFill>
              <a:latin typeface="Calibri"/>
              <a:ea typeface="Calibri"/>
              <a:cs typeface="Calibri"/>
              <a:sym typeface="Calibri"/>
            </a:endParaRPr>
          </a:p>
        </p:txBody>
      </p:sp>
      <p:sp>
        <p:nvSpPr>
          <p:cNvPr id="99" name="Google Shape;99;p1"/>
          <p:cNvSpPr/>
          <p:nvPr/>
        </p:nvSpPr>
        <p:spPr>
          <a:xfrm>
            <a:off x="640080" y="3017520"/>
            <a:ext cx="10972800" cy="914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4800"/>
              <a:buFont typeface="Calibri"/>
              <a:buNone/>
            </a:pPr>
            <a:r>
              <a:rPr b="1" i="0" lang="en-US" sz="4800" u="none" cap="none" strike="noStrike">
                <a:solidFill>
                  <a:srgbClr val="FFFFFF"/>
                </a:solidFill>
                <a:latin typeface="Calibri"/>
                <a:ea typeface="Calibri"/>
                <a:cs typeface="Calibri"/>
                <a:sym typeface="Calibri"/>
              </a:rPr>
              <a:t>The </a:t>
            </a:r>
            <a:r>
              <a:rPr b="1" i="0" lang="en-US" sz="4800" u="none" cap="none" strike="noStrike">
                <a:solidFill>
                  <a:srgbClr val="00D4FF"/>
                </a:solidFill>
                <a:latin typeface="Calibri"/>
                <a:ea typeface="Calibri"/>
                <a:cs typeface="Calibri"/>
                <a:sym typeface="Calibri"/>
              </a:rPr>
              <a:t>App of Apps</a:t>
            </a:r>
            <a:r>
              <a:rPr b="1" i="0" lang="en-US" sz="4800" u="none" cap="none" strike="noStrike">
                <a:solidFill>
                  <a:srgbClr val="FFFFFF"/>
                </a:solidFill>
                <a:latin typeface="Calibri"/>
                <a:ea typeface="Calibri"/>
                <a:cs typeface="Calibri"/>
                <a:sym typeface="Calibri"/>
              </a:rPr>
              <a:t> Pattern with </a:t>
            </a:r>
            <a:r>
              <a:rPr b="1" i="0" lang="en-US" sz="4800" u="none" cap="none" strike="noStrike">
                <a:solidFill>
                  <a:srgbClr val="00D4FF"/>
                </a:solidFill>
                <a:latin typeface="Calibri"/>
                <a:ea typeface="Calibri"/>
                <a:cs typeface="Calibri"/>
                <a:sym typeface="Calibri"/>
              </a:rPr>
              <a:t>Argo CD</a:t>
            </a:r>
            <a:endParaRPr b="0" i="0" sz="4800" u="none" cap="none" strike="noStrike">
              <a:solidFill>
                <a:schemeClr val="dk1"/>
              </a:solidFill>
              <a:latin typeface="Calibri"/>
              <a:ea typeface="Calibri"/>
              <a:cs typeface="Calibri"/>
              <a:sym typeface="Calibri"/>
            </a:endParaRPr>
          </a:p>
        </p:txBody>
      </p:sp>
      <p:sp>
        <p:nvSpPr>
          <p:cNvPr id="100" name="Google Shape;100;p1"/>
          <p:cNvSpPr/>
          <p:nvPr/>
        </p:nvSpPr>
        <p:spPr>
          <a:xfrm>
            <a:off x="640080" y="5120640"/>
            <a:ext cx="45720" cy="32004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777240" y="5029200"/>
            <a:ext cx="914400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800"/>
              <a:buFont typeface="Calibri"/>
              <a:buNone/>
            </a:pPr>
            <a:r>
              <a:rPr b="0" i="0" lang="en-US" sz="1800" u="none" cap="none" strike="noStrike">
                <a:solidFill>
                  <a:srgbClr val="B0C4DE"/>
                </a:solidFill>
                <a:latin typeface="Calibri"/>
                <a:ea typeface="Calibri"/>
                <a:cs typeface="Calibri"/>
                <a:sym typeface="Calibri"/>
              </a:rPr>
              <a:t>Thessaloniki DevOps Meetup  ·  May 7, 2026</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355" name="Shape 355"/>
        <p:cNvGrpSpPr/>
        <p:nvPr/>
      </p:nvGrpSpPr>
      <p:grpSpPr>
        <a:xfrm>
          <a:off x="0" y="0"/>
          <a:ext cx="0" cy="0"/>
          <a:chOff x="0" y="0"/>
          <a:chExt cx="0" cy="0"/>
        </a:xfrm>
      </p:grpSpPr>
      <p:sp>
        <p:nvSpPr>
          <p:cNvPr id="356" name="Google Shape;356;p22"/>
          <p:cNvSpPr/>
          <p:nvPr/>
        </p:nvSpPr>
        <p:spPr>
          <a:xfrm>
            <a:off x="5943600" y="1671066"/>
            <a:ext cx="5700000" cy="2992374"/>
          </a:xfrm>
          <a:prstGeom prst="roundRect">
            <a:avLst>
              <a:gd fmla="val 5000" name="adj"/>
            </a:avLst>
          </a:prstGeom>
          <a:solidFill>
            <a:srgbClr val="1A2840"/>
          </a:solidFill>
          <a:ln cap="flat" cmpd="sng" w="1905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2"/>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2"/>
          <p:cNvSpPr/>
          <p:nvPr/>
        </p:nvSpPr>
        <p:spPr>
          <a:xfrm>
            <a:off x="2" y="822960"/>
            <a:ext cx="12191695" cy="36576"/>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59" name="Google Shape;359;p22"/>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360" name="Google Shape;360;p22"/>
          <p:cNvSpPr/>
          <p:nvPr/>
        </p:nvSpPr>
        <p:spPr>
          <a:xfrm>
            <a:off x="1143000" y="137160"/>
            <a:ext cx="100584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Built-in Resources &amp; CRDs</a:t>
            </a:r>
            <a:endParaRPr b="0" i="0" sz="1400" u="none" cap="none" strike="noStrike">
              <a:solidFill>
                <a:srgbClr val="000000"/>
              </a:solidFill>
              <a:latin typeface="Arial"/>
              <a:ea typeface="Arial"/>
              <a:cs typeface="Arial"/>
              <a:sym typeface="Arial"/>
            </a:endParaRPr>
          </a:p>
        </p:txBody>
      </p:sp>
      <p:sp>
        <p:nvSpPr>
          <p:cNvPr id="361" name="Google Shape;361;p22"/>
          <p:cNvSpPr/>
          <p:nvPr/>
        </p:nvSpPr>
        <p:spPr>
          <a:xfrm>
            <a:off x="822962" y="105156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rgbClr val="B0C4DE"/>
                </a:solidFill>
                <a:latin typeface="Calibri"/>
                <a:ea typeface="Calibri"/>
                <a:cs typeface="Calibri"/>
                <a:sym typeface="Calibri"/>
              </a:rPr>
              <a:t>Two kinds of resources. One is built in. One is defined</a:t>
            </a:r>
            <a:endParaRPr b="0" i="1" sz="1600" u="none" cap="none" strike="noStrike">
              <a:solidFill>
                <a:srgbClr val="B0C4DE"/>
              </a:solidFill>
              <a:latin typeface="Calibri"/>
              <a:ea typeface="Calibri"/>
              <a:cs typeface="Calibri"/>
              <a:sym typeface="Calibri"/>
            </a:endParaRPr>
          </a:p>
        </p:txBody>
      </p:sp>
      <p:sp>
        <p:nvSpPr>
          <p:cNvPr id="362" name="Google Shape;362;p22"/>
          <p:cNvSpPr/>
          <p:nvPr/>
        </p:nvSpPr>
        <p:spPr>
          <a:xfrm>
            <a:off x="548640" y="1645920"/>
            <a:ext cx="5120640" cy="3017520"/>
          </a:xfrm>
          <a:prstGeom prst="roundRect">
            <a:avLst>
              <a:gd fmla="val 5000" name="adj"/>
            </a:avLst>
          </a:prstGeom>
          <a:solidFill>
            <a:srgbClr val="1A2840"/>
          </a:solidFill>
          <a:ln cap="flat" cmpd="sng" w="1905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2"/>
          <p:cNvSpPr/>
          <p:nvPr/>
        </p:nvSpPr>
        <p:spPr>
          <a:xfrm>
            <a:off x="548640" y="1645920"/>
            <a:ext cx="5120640" cy="73152"/>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2"/>
          <p:cNvSpPr/>
          <p:nvPr/>
        </p:nvSpPr>
        <p:spPr>
          <a:xfrm>
            <a:off x="621792" y="1827847"/>
            <a:ext cx="475488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D4FF"/>
                </a:solidFill>
                <a:latin typeface="Calibri"/>
                <a:ea typeface="Calibri"/>
                <a:cs typeface="Calibri"/>
                <a:sym typeface="Calibri"/>
              </a:rPr>
              <a:t>Built-in Resources</a:t>
            </a:r>
            <a:endParaRPr b="0" i="0" sz="1400" u="none" cap="none" strike="noStrike">
              <a:solidFill>
                <a:srgbClr val="000000"/>
              </a:solidFill>
              <a:latin typeface="Arial"/>
              <a:ea typeface="Arial"/>
              <a:cs typeface="Arial"/>
              <a:sym typeface="Arial"/>
            </a:endParaRPr>
          </a:p>
        </p:txBody>
      </p:sp>
      <p:sp>
        <p:nvSpPr>
          <p:cNvPr id="365" name="Google Shape;365;p22"/>
          <p:cNvSpPr/>
          <p:nvPr/>
        </p:nvSpPr>
        <p:spPr>
          <a:xfrm>
            <a:off x="621792" y="2193607"/>
            <a:ext cx="4754880" cy="45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B0C4DE"/>
                </a:solidFill>
                <a:latin typeface="Calibri"/>
                <a:ea typeface="Calibri"/>
                <a:cs typeface="Calibri"/>
                <a:sym typeface="Calibri"/>
              </a:rPr>
              <a:t>Every cluster starts with some native resource types. They are incorporated into the Kubernetes API server itself.</a:t>
            </a:r>
            <a:endParaRPr b="0" i="0" sz="1300" u="none" cap="none" strike="noStrike">
              <a:solidFill>
                <a:srgbClr val="B0C4DE"/>
              </a:solidFill>
              <a:latin typeface="Calibri"/>
              <a:ea typeface="Calibri"/>
              <a:cs typeface="Calibri"/>
              <a:sym typeface="Calibri"/>
            </a:endParaRPr>
          </a:p>
        </p:txBody>
      </p:sp>
      <p:sp>
        <p:nvSpPr>
          <p:cNvPr id="366" name="Google Shape;366;p22"/>
          <p:cNvSpPr/>
          <p:nvPr/>
        </p:nvSpPr>
        <p:spPr>
          <a:xfrm>
            <a:off x="626745" y="2743200"/>
            <a:ext cx="5516880" cy="1920240"/>
          </a:xfrm>
          <a:prstGeom prst="rect">
            <a:avLst/>
          </a:prstGeom>
          <a:noFill/>
          <a:ln>
            <a:noFill/>
          </a:ln>
        </p:spPr>
        <p:txBody>
          <a:bodyPr anchorCtr="0" anchor="t" bIns="0" lIns="0" spcFirstLastPara="1" rIns="0" wrap="square" tIns="0">
            <a:noAutofit/>
          </a:bodyPr>
          <a:lstStyle/>
          <a:p>
            <a:pPr indent="0" lvl="0" marL="0" marR="0" rtl="0" algn="l">
              <a:lnSpc>
                <a:spcPct val="215384"/>
              </a:lnSpc>
              <a:spcBef>
                <a:spcPts val="0"/>
              </a:spcBef>
              <a:spcAft>
                <a:spcPts val="0"/>
              </a:spcAft>
              <a:buClr>
                <a:srgbClr val="000000"/>
              </a:buClr>
              <a:buSzPts val="1300"/>
              <a:buFont typeface="Arial"/>
              <a:buNone/>
            </a:pPr>
            <a:r>
              <a:rPr b="1" i="0" lang="en-US" sz="1300" u="none" cap="none" strike="noStrike">
                <a:solidFill>
                  <a:srgbClr val="00D4FF"/>
                </a:solidFill>
                <a:latin typeface="Calibri"/>
                <a:ea typeface="Calibri"/>
                <a:cs typeface="Calibri"/>
                <a:sym typeface="Calibri"/>
              </a:rPr>
              <a:t>Pod</a:t>
            </a:r>
            <a:r>
              <a:rPr b="0" i="0" lang="en-US" sz="1300" u="none" cap="none" strike="noStrike">
                <a:solidFill>
                  <a:srgbClr val="B0C4DE"/>
                </a:solidFill>
                <a:latin typeface="Calibri"/>
                <a:ea typeface="Calibri"/>
                <a:cs typeface="Calibri"/>
                <a:sym typeface="Calibri"/>
              </a:rPr>
              <a:t>  —  A running instance of your app (smallest deployable unit)</a:t>
            </a:r>
            <a:endParaRPr b="0" i="0" sz="1300" u="none" cap="none" strike="noStrike">
              <a:solidFill>
                <a:srgbClr val="B0C4DE"/>
              </a:solidFill>
              <a:latin typeface="Calibri"/>
              <a:ea typeface="Calibri"/>
              <a:cs typeface="Calibri"/>
              <a:sym typeface="Calibri"/>
            </a:endParaRPr>
          </a:p>
          <a:p>
            <a:pPr indent="0" lvl="0" marL="0" marR="0" rtl="0" algn="l">
              <a:lnSpc>
                <a:spcPct val="215384"/>
              </a:lnSpc>
              <a:spcBef>
                <a:spcPts val="400"/>
              </a:spcBef>
              <a:spcAft>
                <a:spcPts val="0"/>
              </a:spcAft>
              <a:buClr>
                <a:srgbClr val="000000"/>
              </a:buClr>
              <a:buSzPts val="1300"/>
              <a:buFont typeface="Arial"/>
              <a:buNone/>
            </a:pPr>
            <a:r>
              <a:rPr b="1" i="0" lang="en-US" sz="1300" u="none" cap="none" strike="noStrike">
                <a:solidFill>
                  <a:srgbClr val="00D4FF"/>
                </a:solidFill>
                <a:latin typeface="Calibri"/>
                <a:ea typeface="Calibri"/>
                <a:cs typeface="Calibri"/>
                <a:sym typeface="Calibri"/>
              </a:rPr>
              <a:t>Service</a:t>
            </a:r>
            <a:r>
              <a:rPr b="0" i="0" lang="en-US" sz="1300" u="none" cap="none" strike="noStrike">
                <a:solidFill>
                  <a:srgbClr val="B0C4DE"/>
                </a:solidFill>
                <a:latin typeface="Calibri"/>
                <a:ea typeface="Calibri"/>
                <a:cs typeface="Calibri"/>
                <a:sym typeface="Calibri"/>
              </a:rPr>
              <a:t>  —  A stable way to access your app (network entry point)</a:t>
            </a:r>
            <a:endParaRPr b="0" i="0" sz="1300" u="none" cap="none" strike="noStrike">
              <a:solidFill>
                <a:srgbClr val="B0C4DE"/>
              </a:solidFill>
              <a:latin typeface="Calibri"/>
              <a:ea typeface="Calibri"/>
              <a:cs typeface="Calibri"/>
              <a:sym typeface="Calibri"/>
            </a:endParaRPr>
          </a:p>
          <a:p>
            <a:pPr indent="0" lvl="0" marL="0" marR="0" rtl="0" algn="l">
              <a:lnSpc>
                <a:spcPct val="215384"/>
              </a:lnSpc>
              <a:spcBef>
                <a:spcPts val="400"/>
              </a:spcBef>
              <a:spcAft>
                <a:spcPts val="0"/>
              </a:spcAft>
              <a:buClr>
                <a:srgbClr val="000000"/>
              </a:buClr>
              <a:buSzPts val="1300"/>
              <a:buFont typeface="Arial"/>
              <a:buNone/>
            </a:pPr>
            <a:r>
              <a:rPr b="1" i="0" lang="en-US" sz="1300" u="none" cap="none" strike="noStrike">
                <a:solidFill>
                  <a:srgbClr val="00D4FF"/>
                </a:solidFill>
                <a:latin typeface="Calibri"/>
                <a:ea typeface="Calibri"/>
                <a:cs typeface="Calibri"/>
                <a:sym typeface="Calibri"/>
              </a:rPr>
              <a:t>Deployment</a:t>
            </a:r>
            <a:r>
              <a:rPr b="0" i="0" lang="en-US" sz="1300" u="none" cap="none" strike="noStrike">
                <a:solidFill>
                  <a:srgbClr val="B0C4DE"/>
                </a:solidFill>
                <a:latin typeface="Calibri"/>
                <a:ea typeface="Calibri"/>
                <a:cs typeface="Calibri"/>
                <a:sym typeface="Calibri"/>
              </a:rPr>
              <a:t>  —  Keeps your app running with desired number of copies</a:t>
            </a:r>
            <a:endParaRPr b="0" i="0" sz="1300" u="none" cap="none" strike="noStrike">
              <a:solidFill>
                <a:srgbClr val="B0C4DE"/>
              </a:solidFill>
              <a:latin typeface="Calibri"/>
              <a:ea typeface="Calibri"/>
              <a:cs typeface="Calibri"/>
              <a:sym typeface="Calibri"/>
            </a:endParaRPr>
          </a:p>
          <a:p>
            <a:pPr indent="0" lvl="0" marL="0" marR="0" rtl="0" algn="l">
              <a:lnSpc>
                <a:spcPct val="215384"/>
              </a:lnSpc>
              <a:spcBef>
                <a:spcPts val="400"/>
              </a:spcBef>
              <a:spcAft>
                <a:spcPts val="0"/>
              </a:spcAft>
              <a:buClr>
                <a:srgbClr val="000000"/>
              </a:buClr>
              <a:buSzPts val="1300"/>
              <a:buFont typeface="Arial"/>
              <a:buNone/>
            </a:pPr>
            <a:r>
              <a:rPr b="1" i="0" lang="en-US" sz="1300" u="none" cap="none" strike="noStrike">
                <a:solidFill>
                  <a:srgbClr val="00D4FF"/>
                </a:solidFill>
                <a:latin typeface="Calibri"/>
                <a:ea typeface="Calibri"/>
                <a:cs typeface="Calibri"/>
                <a:sym typeface="Calibri"/>
              </a:rPr>
              <a:t>Secret</a:t>
            </a:r>
            <a:r>
              <a:rPr b="1" i="0" lang="en-US" sz="1300" u="none" cap="none" strike="noStrike">
                <a:solidFill>
                  <a:srgbClr val="00C896"/>
                </a:solidFill>
                <a:latin typeface="Consolas"/>
                <a:ea typeface="Consolas"/>
                <a:cs typeface="Consolas"/>
                <a:sym typeface="Consolas"/>
              </a:rPr>
              <a:t> </a:t>
            </a:r>
            <a:r>
              <a:rPr b="0" i="0" lang="en-US" sz="1300" u="none" cap="none" strike="noStrike">
                <a:solidFill>
                  <a:srgbClr val="B0C4DE"/>
                </a:solidFill>
                <a:latin typeface="Calibri"/>
                <a:ea typeface="Calibri"/>
                <a:cs typeface="Calibri"/>
                <a:sym typeface="Calibri"/>
              </a:rPr>
              <a:t>/  </a:t>
            </a:r>
            <a:r>
              <a:rPr b="1" i="0" lang="en-US" sz="1300" u="none" cap="none" strike="noStrike">
                <a:solidFill>
                  <a:srgbClr val="00D4FF"/>
                </a:solidFill>
                <a:latin typeface="Calibri"/>
                <a:ea typeface="Calibri"/>
                <a:cs typeface="Calibri"/>
                <a:sym typeface="Calibri"/>
              </a:rPr>
              <a:t>ConfigMap</a:t>
            </a:r>
            <a:r>
              <a:rPr b="1" i="0" lang="en-US" sz="1300" u="none" cap="none" strike="noStrike">
                <a:solidFill>
                  <a:srgbClr val="00C896"/>
                </a:solidFill>
                <a:latin typeface="Consolas"/>
                <a:ea typeface="Consolas"/>
                <a:cs typeface="Consolas"/>
                <a:sym typeface="Consolas"/>
              </a:rPr>
              <a:t> </a:t>
            </a:r>
            <a:r>
              <a:rPr b="0" i="0" lang="en-US" sz="1300" u="none" cap="none" strike="noStrike">
                <a:solidFill>
                  <a:srgbClr val="B0C4DE"/>
                </a:solidFill>
                <a:latin typeface="Calibri"/>
                <a:ea typeface="Calibri"/>
                <a:cs typeface="Calibri"/>
                <a:sym typeface="Calibri"/>
              </a:rPr>
              <a:t>—  Sensitive &amp; non-sensitive data</a:t>
            </a:r>
            <a:endParaRPr b="0" i="0" sz="1400" u="none" cap="none" strike="noStrike">
              <a:solidFill>
                <a:srgbClr val="000000"/>
              </a:solidFill>
              <a:latin typeface="Arial"/>
              <a:ea typeface="Arial"/>
              <a:cs typeface="Arial"/>
              <a:sym typeface="Arial"/>
            </a:endParaRPr>
          </a:p>
        </p:txBody>
      </p:sp>
      <p:sp>
        <p:nvSpPr>
          <p:cNvPr id="367" name="Google Shape;367;p22"/>
          <p:cNvSpPr/>
          <p:nvPr/>
        </p:nvSpPr>
        <p:spPr>
          <a:xfrm>
            <a:off x="5943600" y="1645920"/>
            <a:ext cx="5700000" cy="73152"/>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2"/>
          <p:cNvSpPr/>
          <p:nvPr/>
        </p:nvSpPr>
        <p:spPr>
          <a:xfrm>
            <a:off x="6126480" y="1828800"/>
            <a:ext cx="533400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C896"/>
                </a:solidFill>
                <a:latin typeface="Calibri"/>
                <a:ea typeface="Calibri"/>
                <a:cs typeface="Calibri"/>
                <a:sym typeface="Calibri"/>
              </a:rPr>
              <a:t>CRDs (Custom Resource Definitions)</a:t>
            </a:r>
            <a:endParaRPr b="0" i="0" sz="1400" u="none" cap="none" strike="noStrike">
              <a:solidFill>
                <a:srgbClr val="000000"/>
              </a:solidFill>
              <a:latin typeface="Arial"/>
              <a:ea typeface="Arial"/>
              <a:cs typeface="Arial"/>
              <a:sym typeface="Arial"/>
            </a:endParaRPr>
          </a:p>
        </p:txBody>
      </p:sp>
      <p:sp>
        <p:nvSpPr>
          <p:cNvPr id="369" name="Google Shape;369;p22"/>
          <p:cNvSpPr/>
          <p:nvPr/>
        </p:nvSpPr>
        <p:spPr>
          <a:xfrm>
            <a:off x="6126480" y="2194560"/>
            <a:ext cx="5334000" cy="45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B0C4DE"/>
                </a:solidFill>
                <a:latin typeface="Calibri"/>
                <a:ea typeface="Calibri"/>
                <a:cs typeface="Calibri"/>
                <a:sym typeface="Calibri"/>
              </a:rPr>
              <a:t>A Custom Resource Definition is how you extend Kubernetes API by defining a new type of resource</a:t>
            </a:r>
            <a:endParaRPr b="0" i="0" sz="1300" u="none" cap="none" strike="noStrike">
              <a:solidFill>
                <a:srgbClr val="B0C4DE"/>
              </a:solidFill>
              <a:latin typeface="Calibri"/>
              <a:ea typeface="Calibri"/>
              <a:cs typeface="Calibri"/>
              <a:sym typeface="Calibri"/>
            </a:endParaRPr>
          </a:p>
        </p:txBody>
      </p:sp>
      <p:sp>
        <p:nvSpPr>
          <p:cNvPr id="370" name="Google Shape;370;p22"/>
          <p:cNvSpPr/>
          <p:nvPr/>
        </p:nvSpPr>
        <p:spPr>
          <a:xfrm>
            <a:off x="6126480" y="2743200"/>
            <a:ext cx="5334000" cy="1920240"/>
          </a:xfrm>
          <a:prstGeom prst="rect">
            <a:avLst/>
          </a:prstGeom>
          <a:no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Clr>
                <a:srgbClr val="000000"/>
              </a:buClr>
              <a:buSzPts val="1400"/>
              <a:buFont typeface="Arial"/>
              <a:buNone/>
            </a:pPr>
            <a:r>
              <a:rPr b="1" i="0" lang="en-US" sz="1400" u="none" cap="none" strike="noStrike">
                <a:solidFill>
                  <a:srgbClr val="00C896"/>
                </a:solidFill>
                <a:latin typeface="Calibri"/>
                <a:ea typeface="Calibri"/>
                <a:cs typeface="Calibri"/>
                <a:sym typeface="Calibri"/>
              </a:rPr>
              <a:t>Examples of CRDs in real tools:</a:t>
            </a:r>
            <a:endParaRPr b="1" i="0" sz="1400" u="none" cap="none" strike="noStrike">
              <a:solidFill>
                <a:srgbClr val="00C896"/>
              </a:solidFill>
              <a:latin typeface="Calibri"/>
              <a:ea typeface="Calibri"/>
              <a:cs typeface="Calibri"/>
              <a:sym typeface="Calibri"/>
            </a:endParaRPr>
          </a:p>
          <a:p>
            <a:pPr indent="0" lvl="0" marL="0" marR="0" rtl="0" algn="l">
              <a:lnSpc>
                <a:spcPct val="215384"/>
              </a:lnSpc>
              <a:spcBef>
                <a:spcPts val="400"/>
              </a:spcBef>
              <a:spcAft>
                <a:spcPts val="0"/>
              </a:spcAft>
              <a:buClr>
                <a:srgbClr val="000000"/>
              </a:buClr>
              <a:buSzPts val="1300"/>
              <a:buFont typeface="Arial"/>
              <a:buNone/>
            </a:pPr>
            <a:r>
              <a:rPr b="0" i="0" lang="en-US" sz="1300" u="none" cap="none" strike="noStrike">
                <a:solidFill>
                  <a:srgbClr val="B0C4DE"/>
                </a:solidFill>
                <a:latin typeface="Calibri"/>
                <a:ea typeface="Calibri"/>
                <a:cs typeface="Calibri"/>
                <a:sym typeface="Calibri"/>
              </a:rPr>
              <a:t>Argo CD → </a:t>
            </a:r>
            <a:r>
              <a:rPr b="1" i="0" lang="en-US" sz="1300" u="none" cap="none" strike="noStrike">
                <a:solidFill>
                  <a:srgbClr val="00C896"/>
                </a:solidFill>
                <a:latin typeface="Calibri"/>
                <a:ea typeface="Calibri"/>
                <a:cs typeface="Calibri"/>
                <a:sym typeface="Calibri"/>
              </a:rPr>
              <a:t>Application</a:t>
            </a:r>
            <a:r>
              <a:rPr b="1" i="0" lang="en-US" sz="1300" u="none" cap="none" strike="noStrike">
                <a:solidFill>
                  <a:srgbClr val="00D4FF"/>
                </a:solidFill>
                <a:latin typeface="Calibri"/>
                <a:ea typeface="Calibri"/>
                <a:cs typeface="Calibri"/>
                <a:sym typeface="Calibri"/>
              </a:rPr>
              <a:t> </a:t>
            </a:r>
            <a:r>
              <a:rPr b="0" i="0" lang="en-US" sz="1300" u="none" cap="none" strike="noStrike">
                <a:solidFill>
                  <a:srgbClr val="B0C4DE"/>
                </a:solidFill>
                <a:latin typeface="Calibri"/>
                <a:ea typeface="Calibri"/>
                <a:cs typeface="Calibri"/>
                <a:sym typeface="Calibri"/>
              </a:rPr>
              <a:t>(defines desired application state from Git) </a:t>
            </a:r>
            <a:endParaRPr b="0" i="0" sz="1300" u="none" cap="none" strike="noStrike">
              <a:solidFill>
                <a:srgbClr val="B0C4DE"/>
              </a:solidFill>
              <a:latin typeface="Calibri"/>
              <a:ea typeface="Calibri"/>
              <a:cs typeface="Calibri"/>
              <a:sym typeface="Calibri"/>
            </a:endParaRPr>
          </a:p>
          <a:p>
            <a:pPr indent="0" lvl="0" marL="0" marR="0" rtl="0" algn="l">
              <a:lnSpc>
                <a:spcPct val="215384"/>
              </a:lnSpc>
              <a:spcBef>
                <a:spcPts val="400"/>
              </a:spcBef>
              <a:spcAft>
                <a:spcPts val="0"/>
              </a:spcAft>
              <a:buClr>
                <a:srgbClr val="000000"/>
              </a:buClr>
              <a:buSzPts val="1300"/>
              <a:buFont typeface="Arial"/>
              <a:buNone/>
            </a:pPr>
            <a:r>
              <a:rPr b="0" i="0" lang="en-US" sz="1300" u="none" cap="none" strike="noStrike">
                <a:solidFill>
                  <a:srgbClr val="B0C4DE"/>
                </a:solidFill>
                <a:latin typeface="Calibri"/>
                <a:ea typeface="Calibri"/>
                <a:cs typeface="Calibri"/>
                <a:sym typeface="Calibri"/>
              </a:rPr>
              <a:t>cert-manager → </a:t>
            </a:r>
            <a:r>
              <a:rPr b="1" i="0" lang="en-US" sz="1300" u="none" cap="none" strike="noStrike">
                <a:solidFill>
                  <a:srgbClr val="00C896"/>
                </a:solidFill>
                <a:latin typeface="Calibri"/>
                <a:ea typeface="Calibri"/>
                <a:cs typeface="Calibri"/>
                <a:sym typeface="Calibri"/>
              </a:rPr>
              <a:t>Certificate</a:t>
            </a:r>
            <a:r>
              <a:rPr b="0" i="0" lang="en-US" sz="1300" u="none" cap="none" strike="noStrike">
                <a:solidFill>
                  <a:srgbClr val="B0C4DE"/>
                </a:solidFill>
                <a:latin typeface="Calibri"/>
                <a:ea typeface="Calibri"/>
                <a:cs typeface="Calibri"/>
                <a:sym typeface="Calibri"/>
              </a:rPr>
              <a:t> (defines TLS certificates to be issued and renewed)</a:t>
            </a:r>
            <a:endParaRPr b="0" i="0" sz="1400" u="none" cap="none" strike="noStrike">
              <a:solidFill>
                <a:srgbClr val="000000"/>
              </a:solidFill>
              <a:latin typeface="Arial"/>
              <a:ea typeface="Arial"/>
              <a:cs typeface="Arial"/>
              <a:sym typeface="Arial"/>
            </a:endParaRPr>
          </a:p>
          <a:p>
            <a:pPr indent="0" lvl="0" marL="0" marR="0" rtl="0" algn="l">
              <a:lnSpc>
                <a:spcPct val="215384"/>
              </a:lnSpc>
              <a:spcBef>
                <a:spcPts val="400"/>
              </a:spcBef>
              <a:spcAft>
                <a:spcPts val="0"/>
              </a:spcAft>
              <a:buClr>
                <a:srgbClr val="000000"/>
              </a:buClr>
              <a:buSzPts val="1300"/>
              <a:buFont typeface="Arial"/>
              <a:buNone/>
            </a:pPr>
            <a:r>
              <a:rPr b="0" i="0" lang="en-US" sz="1300" u="none" cap="none" strike="noStrike">
                <a:solidFill>
                  <a:srgbClr val="B0C4DE"/>
                </a:solidFill>
                <a:latin typeface="Calibri"/>
                <a:ea typeface="Calibri"/>
                <a:cs typeface="Calibri"/>
                <a:sym typeface="Calibri"/>
              </a:rPr>
              <a:t>Istio → </a:t>
            </a:r>
            <a:r>
              <a:rPr b="1" i="0" lang="en-US" sz="1300" u="none" cap="none" strike="noStrike">
                <a:solidFill>
                  <a:srgbClr val="00C896"/>
                </a:solidFill>
                <a:latin typeface="Calibri"/>
                <a:ea typeface="Calibri"/>
                <a:cs typeface="Calibri"/>
                <a:sym typeface="Calibri"/>
              </a:rPr>
              <a:t>VirtualService</a:t>
            </a:r>
            <a:r>
              <a:rPr b="0" i="0" lang="en-US" sz="1300" u="none" cap="none" strike="noStrike">
                <a:solidFill>
                  <a:srgbClr val="B0C4DE"/>
                </a:solidFill>
                <a:latin typeface="Calibri"/>
                <a:ea typeface="Calibri"/>
                <a:cs typeface="Calibri"/>
                <a:sym typeface="Calibri"/>
              </a:rPr>
              <a:t> (defines traffic routing rules in the mesh)</a:t>
            </a:r>
            <a:endParaRPr b="0" i="0" sz="1300" u="none" cap="none" strike="noStrike">
              <a:solidFill>
                <a:srgbClr val="B0C4DE"/>
              </a:solidFill>
              <a:latin typeface="Calibri"/>
              <a:ea typeface="Calibri"/>
              <a:cs typeface="Calibri"/>
              <a:sym typeface="Calibri"/>
            </a:endParaRPr>
          </a:p>
        </p:txBody>
      </p:sp>
      <p:sp>
        <p:nvSpPr>
          <p:cNvPr id="371" name="Google Shape;371;p22"/>
          <p:cNvSpPr/>
          <p:nvPr/>
        </p:nvSpPr>
        <p:spPr>
          <a:xfrm>
            <a:off x="548640" y="5120640"/>
            <a:ext cx="11093760" cy="914400"/>
          </a:xfrm>
          <a:prstGeom prst="roundRect">
            <a:avLst>
              <a:gd fmla="val 8000" name="adj"/>
            </a:avLst>
          </a:prstGeom>
          <a:solidFill>
            <a:srgbClr val="1A2840"/>
          </a:solidFill>
          <a:ln cap="flat" cmpd="sng" w="1905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2"/>
          <p:cNvSpPr/>
          <p:nvPr/>
        </p:nvSpPr>
        <p:spPr>
          <a:xfrm>
            <a:off x="548640" y="5120640"/>
            <a:ext cx="73152" cy="91440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3" name="Google Shape;373;p22"/>
          <p:cNvSpPr/>
          <p:nvPr/>
        </p:nvSpPr>
        <p:spPr>
          <a:xfrm>
            <a:off x="822960" y="5212080"/>
            <a:ext cx="10637520" cy="7315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  In this talk, we’ll use  </a:t>
            </a:r>
            <a:r>
              <a:rPr b="1" i="0" lang="en-US" sz="1400" u="none" cap="none" strike="noStrike">
                <a:solidFill>
                  <a:srgbClr val="00C896"/>
                </a:solidFill>
                <a:latin typeface="Consolas"/>
                <a:ea typeface="Consolas"/>
                <a:cs typeface="Consolas"/>
                <a:sym typeface="Consolas"/>
              </a:rPr>
              <a:t>kind: Application</a:t>
            </a:r>
            <a:endParaRPr b="1" i="0" sz="1400" u="none" cap="none" strike="noStrike">
              <a:solidFill>
                <a:srgbClr val="00C896"/>
              </a:solidFill>
              <a:latin typeface="Consolas"/>
              <a:ea typeface="Consolas"/>
              <a:cs typeface="Consolas"/>
              <a:sym typeface="Consola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378" name="Shape 378"/>
        <p:cNvGrpSpPr/>
        <p:nvPr/>
      </p:nvGrpSpPr>
      <p:grpSpPr>
        <a:xfrm>
          <a:off x="0" y="0"/>
          <a:ext cx="0" cy="0"/>
          <a:chOff x="0" y="0"/>
          <a:chExt cx="0" cy="0"/>
        </a:xfrm>
      </p:grpSpPr>
      <p:sp>
        <p:nvSpPr>
          <p:cNvPr id="379" name="Google Shape;379;p11"/>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1"/>
          <p:cNvSpPr/>
          <p:nvPr/>
        </p:nvSpPr>
        <p:spPr>
          <a:xfrm>
            <a:off x="2" y="822960"/>
            <a:ext cx="12191695" cy="36576"/>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81" name="Google Shape;381;p11"/>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382" name="Google Shape;382;p11"/>
          <p:cNvSpPr/>
          <p:nvPr/>
        </p:nvSpPr>
        <p:spPr>
          <a:xfrm>
            <a:off x="1143000" y="137160"/>
            <a:ext cx="100584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The App of Apps Pattern</a:t>
            </a:r>
            <a:endParaRPr b="0" i="0" sz="2800" u="none" cap="none" strike="noStrike">
              <a:solidFill>
                <a:schemeClr val="dk1"/>
              </a:solidFill>
              <a:latin typeface="Calibri"/>
              <a:ea typeface="Calibri"/>
              <a:cs typeface="Calibri"/>
              <a:sym typeface="Calibri"/>
            </a:endParaRPr>
          </a:p>
        </p:txBody>
      </p:sp>
      <p:sp>
        <p:nvSpPr>
          <p:cNvPr id="383" name="Google Shape;383;p11"/>
          <p:cNvSpPr/>
          <p:nvPr/>
        </p:nvSpPr>
        <p:spPr>
          <a:xfrm>
            <a:off x="822962" y="105156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600"/>
              <a:buFont typeface="Calibri"/>
              <a:buNone/>
            </a:pPr>
            <a:r>
              <a:rPr b="0" i="1" lang="en-US" sz="1600" u="none" cap="none" strike="noStrike">
                <a:solidFill>
                  <a:srgbClr val="B0C4DE"/>
                </a:solidFill>
                <a:latin typeface="Calibri"/>
                <a:ea typeface="Calibri"/>
                <a:cs typeface="Calibri"/>
                <a:sym typeface="Calibri"/>
              </a:rPr>
              <a:t>A single parent Application that watches a folder in Git and automatically manages all child Applications it finds.</a:t>
            </a:r>
            <a:endParaRPr b="0" i="0" sz="1600" u="none" cap="none" strike="noStrike">
              <a:solidFill>
                <a:schemeClr val="dk1"/>
              </a:solidFill>
              <a:latin typeface="Calibri"/>
              <a:ea typeface="Calibri"/>
              <a:cs typeface="Calibri"/>
              <a:sym typeface="Calibri"/>
            </a:endParaRPr>
          </a:p>
        </p:txBody>
      </p:sp>
      <p:sp>
        <p:nvSpPr>
          <p:cNvPr id="384" name="Google Shape;384;p11"/>
          <p:cNvSpPr/>
          <p:nvPr/>
        </p:nvSpPr>
        <p:spPr>
          <a:xfrm>
            <a:off x="2651760" y="2103120"/>
            <a:ext cx="2926080" cy="914400"/>
          </a:xfrm>
          <a:prstGeom prst="rect">
            <a:avLst/>
          </a:prstGeom>
          <a:solidFill>
            <a:srgbClr val="1A2840"/>
          </a:solidFill>
          <a:ln cap="flat" cmpd="sng" w="254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85" name="Google Shape;385;p11"/>
          <p:cNvPicPr preferRelativeResize="0"/>
          <p:nvPr/>
        </p:nvPicPr>
        <p:blipFill rotWithShape="1">
          <a:blip r:embed="rId4">
            <a:alphaModFix/>
          </a:blip>
          <a:srcRect b="0" l="0" r="0" t="0"/>
          <a:stretch/>
        </p:blipFill>
        <p:spPr>
          <a:xfrm>
            <a:off x="2788920" y="2286000"/>
            <a:ext cx="548640" cy="548640"/>
          </a:xfrm>
          <a:prstGeom prst="rect">
            <a:avLst/>
          </a:prstGeom>
          <a:noFill/>
          <a:ln>
            <a:noFill/>
          </a:ln>
        </p:spPr>
      </p:pic>
      <p:sp>
        <p:nvSpPr>
          <p:cNvPr id="386" name="Google Shape;386;p11"/>
          <p:cNvSpPr/>
          <p:nvPr/>
        </p:nvSpPr>
        <p:spPr>
          <a:xfrm>
            <a:off x="3429000" y="2194560"/>
            <a:ext cx="205740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500"/>
              <a:buFont typeface="Calibri"/>
              <a:buNone/>
            </a:pPr>
            <a:r>
              <a:rPr b="1" i="0" lang="en-US" sz="1500" u="none" cap="none" strike="noStrike">
                <a:solidFill>
                  <a:srgbClr val="00C896"/>
                </a:solidFill>
                <a:latin typeface="Calibri"/>
                <a:ea typeface="Calibri"/>
                <a:cs typeface="Calibri"/>
                <a:sym typeface="Calibri"/>
              </a:rPr>
              <a:t>Parent Application</a:t>
            </a:r>
            <a:endParaRPr b="0" i="0" sz="1500" u="none" cap="none" strike="noStrike">
              <a:solidFill>
                <a:schemeClr val="dk1"/>
              </a:solidFill>
              <a:latin typeface="Calibri"/>
              <a:ea typeface="Calibri"/>
              <a:cs typeface="Calibri"/>
              <a:sym typeface="Calibri"/>
            </a:endParaRPr>
          </a:p>
        </p:txBody>
      </p:sp>
      <p:sp>
        <p:nvSpPr>
          <p:cNvPr id="387" name="Google Shape;387;p11"/>
          <p:cNvSpPr/>
          <p:nvPr/>
        </p:nvSpPr>
        <p:spPr>
          <a:xfrm>
            <a:off x="3429000" y="2560320"/>
            <a:ext cx="205740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100"/>
              <a:buFont typeface="Consolas"/>
              <a:buNone/>
            </a:pPr>
            <a:r>
              <a:rPr b="0" i="0" lang="en-US" sz="1100" u="none" cap="none" strike="noStrike">
                <a:solidFill>
                  <a:srgbClr val="B0C4DE"/>
                </a:solidFill>
                <a:latin typeface="Consolas"/>
                <a:ea typeface="Consolas"/>
                <a:cs typeface="Consolas"/>
                <a:sym typeface="Consolas"/>
              </a:rPr>
              <a:t>app-of-apps-meetup-demo</a:t>
            </a:r>
            <a:endParaRPr b="0" i="0" sz="1100" u="none" cap="none" strike="noStrike">
              <a:solidFill>
                <a:schemeClr val="dk1"/>
              </a:solidFill>
              <a:latin typeface="Calibri"/>
              <a:ea typeface="Calibri"/>
              <a:cs typeface="Calibri"/>
              <a:sym typeface="Calibri"/>
            </a:endParaRPr>
          </a:p>
        </p:txBody>
      </p:sp>
      <p:cxnSp>
        <p:nvCxnSpPr>
          <p:cNvPr id="388" name="Google Shape;388;p11"/>
          <p:cNvCxnSpPr/>
          <p:nvPr/>
        </p:nvCxnSpPr>
        <p:spPr>
          <a:xfrm flipH="1">
            <a:off x="2788920" y="3017520"/>
            <a:ext cx="1325880" cy="1371600"/>
          </a:xfrm>
          <a:prstGeom prst="straightConnector1">
            <a:avLst/>
          </a:prstGeom>
          <a:noFill/>
          <a:ln cap="flat" cmpd="sng" w="25400">
            <a:solidFill>
              <a:srgbClr val="2A4060"/>
            </a:solidFill>
            <a:prstDash val="dash"/>
            <a:round/>
            <a:headEnd len="sm" w="sm" type="none"/>
            <a:tailEnd len="sm" w="sm" type="none"/>
          </a:ln>
        </p:spPr>
      </p:cxnSp>
      <p:sp>
        <p:nvSpPr>
          <p:cNvPr id="389" name="Google Shape;389;p11"/>
          <p:cNvSpPr/>
          <p:nvPr/>
        </p:nvSpPr>
        <p:spPr>
          <a:xfrm>
            <a:off x="1691640" y="4389120"/>
            <a:ext cx="2194560" cy="1645920"/>
          </a:xfrm>
          <a:prstGeom prst="rect">
            <a:avLst/>
          </a:prstGeom>
          <a:solidFill>
            <a:srgbClr val="1A2840"/>
          </a:solidFill>
          <a:ln cap="flat" cmpd="sng" w="127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1"/>
          <p:cNvSpPr/>
          <p:nvPr/>
        </p:nvSpPr>
        <p:spPr>
          <a:xfrm>
            <a:off x="1691640" y="4389120"/>
            <a:ext cx="2194560" cy="54864"/>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91" name="Google Shape;391;p11"/>
          <p:cNvPicPr preferRelativeResize="0"/>
          <p:nvPr/>
        </p:nvPicPr>
        <p:blipFill rotWithShape="1">
          <a:blip r:embed="rId5">
            <a:alphaModFix/>
          </a:blip>
          <a:srcRect b="0" l="0" r="0" t="0"/>
          <a:stretch/>
        </p:blipFill>
        <p:spPr>
          <a:xfrm>
            <a:off x="2514600" y="4572000"/>
            <a:ext cx="548640" cy="548640"/>
          </a:xfrm>
          <a:prstGeom prst="rect">
            <a:avLst/>
          </a:prstGeom>
          <a:noFill/>
          <a:ln>
            <a:noFill/>
          </a:ln>
        </p:spPr>
      </p:pic>
      <p:sp>
        <p:nvSpPr>
          <p:cNvPr id="392" name="Google Shape;392;p11"/>
          <p:cNvSpPr/>
          <p:nvPr/>
        </p:nvSpPr>
        <p:spPr>
          <a:xfrm>
            <a:off x="1691640" y="5212080"/>
            <a:ext cx="2194560" cy="3200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700"/>
              <a:buFont typeface="Calibri"/>
              <a:buNone/>
            </a:pPr>
            <a:r>
              <a:rPr b="1" i="0" lang="en-US" sz="1700" u="none" cap="none" strike="noStrike">
                <a:solidFill>
                  <a:srgbClr val="FFFFFF"/>
                </a:solidFill>
                <a:latin typeface="Calibri"/>
                <a:ea typeface="Calibri"/>
                <a:cs typeface="Calibri"/>
                <a:sym typeface="Calibri"/>
              </a:rPr>
              <a:t>dummy</a:t>
            </a:r>
            <a:endParaRPr b="0" i="0" sz="1700" u="none" cap="none" strike="noStrike">
              <a:solidFill>
                <a:schemeClr val="dk1"/>
              </a:solidFill>
              <a:latin typeface="Calibri"/>
              <a:ea typeface="Calibri"/>
              <a:cs typeface="Calibri"/>
              <a:sym typeface="Calibri"/>
            </a:endParaRPr>
          </a:p>
        </p:txBody>
      </p:sp>
      <p:sp>
        <p:nvSpPr>
          <p:cNvPr id="393" name="Google Shape;393;p11"/>
          <p:cNvSpPr/>
          <p:nvPr/>
        </p:nvSpPr>
        <p:spPr>
          <a:xfrm>
            <a:off x="1691640" y="5473691"/>
            <a:ext cx="2194560"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000"/>
              <a:buFont typeface="Consolas"/>
              <a:buNone/>
            </a:pPr>
            <a:r>
              <a:rPr b="0" i="0" lang="en-US" sz="1000" u="none" cap="none" strike="noStrike">
                <a:solidFill>
                  <a:srgbClr val="B0C4DE"/>
                </a:solidFill>
                <a:latin typeface="Consolas"/>
                <a:ea typeface="Consolas"/>
                <a:cs typeface="Consolas"/>
                <a:sym typeface="Consolas"/>
              </a:rPr>
              <a:t>charts/dummy (local)</a:t>
            </a:r>
            <a:endParaRPr b="0" i="0" sz="1000" u="none" cap="none" strike="noStrike">
              <a:solidFill>
                <a:schemeClr val="dk1"/>
              </a:solidFill>
              <a:latin typeface="Calibri"/>
              <a:ea typeface="Calibri"/>
              <a:cs typeface="Calibri"/>
              <a:sym typeface="Calibri"/>
            </a:endParaRPr>
          </a:p>
        </p:txBody>
      </p:sp>
      <p:sp>
        <p:nvSpPr>
          <p:cNvPr id="394" name="Google Shape;394;p11"/>
          <p:cNvSpPr/>
          <p:nvPr/>
        </p:nvSpPr>
        <p:spPr>
          <a:xfrm>
            <a:off x="2148840" y="5715000"/>
            <a:ext cx="1280160" cy="256032"/>
          </a:xfrm>
          <a:prstGeom prst="rect">
            <a:avLst/>
          </a:prstGeom>
          <a:solidFill>
            <a:srgbClr val="0F1923"/>
          </a:solidFill>
          <a:ln cap="flat" cmpd="sng" w="127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1"/>
          <p:cNvSpPr/>
          <p:nvPr/>
        </p:nvSpPr>
        <p:spPr>
          <a:xfrm>
            <a:off x="2148840" y="5715000"/>
            <a:ext cx="1280160"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1000"/>
              <a:buFont typeface="Calibri"/>
              <a:buNone/>
            </a:pPr>
            <a:r>
              <a:rPr b="1" i="0" lang="en-US" sz="1000" u="none" cap="none" strike="noStrike">
                <a:solidFill>
                  <a:srgbClr val="00D4FF"/>
                </a:solidFill>
                <a:latin typeface="Calibri"/>
                <a:ea typeface="Calibri"/>
                <a:cs typeface="Calibri"/>
                <a:sym typeface="Calibri"/>
              </a:rPr>
              <a:t>custom chart</a:t>
            </a:r>
            <a:endParaRPr b="0" i="0" sz="1000" u="none" cap="none" strike="noStrike">
              <a:solidFill>
                <a:schemeClr val="dk1"/>
              </a:solidFill>
              <a:latin typeface="Calibri"/>
              <a:ea typeface="Calibri"/>
              <a:cs typeface="Calibri"/>
              <a:sym typeface="Calibri"/>
            </a:endParaRPr>
          </a:p>
        </p:txBody>
      </p:sp>
      <p:cxnSp>
        <p:nvCxnSpPr>
          <p:cNvPr id="396" name="Google Shape;396;p11"/>
          <p:cNvCxnSpPr/>
          <p:nvPr/>
        </p:nvCxnSpPr>
        <p:spPr>
          <a:xfrm>
            <a:off x="4114800" y="3017520"/>
            <a:ext cx="1325880" cy="1371600"/>
          </a:xfrm>
          <a:prstGeom prst="straightConnector1">
            <a:avLst/>
          </a:prstGeom>
          <a:noFill/>
          <a:ln cap="flat" cmpd="sng" w="25400">
            <a:solidFill>
              <a:srgbClr val="2A4060"/>
            </a:solidFill>
            <a:prstDash val="dash"/>
            <a:round/>
            <a:headEnd len="sm" w="sm" type="none"/>
            <a:tailEnd len="sm" w="sm" type="none"/>
          </a:ln>
        </p:spPr>
      </p:cxnSp>
      <p:sp>
        <p:nvSpPr>
          <p:cNvPr id="397" name="Google Shape;397;p11"/>
          <p:cNvSpPr/>
          <p:nvPr/>
        </p:nvSpPr>
        <p:spPr>
          <a:xfrm>
            <a:off x="4343400" y="4389120"/>
            <a:ext cx="2194560" cy="1645920"/>
          </a:xfrm>
          <a:prstGeom prst="rect">
            <a:avLst/>
          </a:prstGeom>
          <a:solidFill>
            <a:srgbClr val="1A2840"/>
          </a:solidFill>
          <a:ln cap="flat" cmpd="sng" w="12700">
            <a:solidFill>
              <a:srgbClr val="7B61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1"/>
          <p:cNvSpPr/>
          <p:nvPr/>
        </p:nvSpPr>
        <p:spPr>
          <a:xfrm>
            <a:off x="4343400" y="4389120"/>
            <a:ext cx="2194560" cy="54864"/>
          </a:xfrm>
          <a:prstGeom prst="rect">
            <a:avLst/>
          </a:prstGeom>
          <a:solidFill>
            <a:srgbClr val="7B61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99" name="Google Shape;399;p11"/>
          <p:cNvPicPr preferRelativeResize="0"/>
          <p:nvPr/>
        </p:nvPicPr>
        <p:blipFill rotWithShape="1">
          <a:blip r:embed="rId6">
            <a:alphaModFix/>
          </a:blip>
          <a:srcRect b="0" l="0" r="0" t="0"/>
          <a:stretch/>
        </p:blipFill>
        <p:spPr>
          <a:xfrm>
            <a:off x="5166360" y="4572000"/>
            <a:ext cx="548640" cy="548640"/>
          </a:xfrm>
          <a:prstGeom prst="rect">
            <a:avLst/>
          </a:prstGeom>
          <a:noFill/>
          <a:ln>
            <a:noFill/>
          </a:ln>
        </p:spPr>
      </p:pic>
      <p:sp>
        <p:nvSpPr>
          <p:cNvPr id="400" name="Google Shape;400;p11"/>
          <p:cNvSpPr/>
          <p:nvPr/>
        </p:nvSpPr>
        <p:spPr>
          <a:xfrm>
            <a:off x="4343400" y="5212080"/>
            <a:ext cx="2194560" cy="3200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700"/>
              <a:buFont typeface="Calibri"/>
              <a:buNone/>
            </a:pPr>
            <a:r>
              <a:rPr b="1" i="0" lang="en-US" sz="1700" u="none" cap="none" strike="noStrike">
                <a:solidFill>
                  <a:srgbClr val="FFFFFF"/>
                </a:solidFill>
                <a:latin typeface="Calibri"/>
                <a:ea typeface="Calibri"/>
                <a:cs typeface="Calibri"/>
                <a:sym typeface="Calibri"/>
              </a:rPr>
              <a:t>nginx</a:t>
            </a:r>
            <a:endParaRPr b="0" i="0" sz="1700" u="none" cap="none" strike="noStrike">
              <a:solidFill>
                <a:schemeClr val="dk1"/>
              </a:solidFill>
              <a:latin typeface="Calibri"/>
              <a:ea typeface="Calibri"/>
              <a:cs typeface="Calibri"/>
              <a:sym typeface="Calibri"/>
            </a:endParaRPr>
          </a:p>
        </p:txBody>
      </p:sp>
      <p:sp>
        <p:nvSpPr>
          <p:cNvPr id="401" name="Google Shape;401;p11"/>
          <p:cNvSpPr/>
          <p:nvPr/>
        </p:nvSpPr>
        <p:spPr>
          <a:xfrm>
            <a:off x="4343400" y="5474053"/>
            <a:ext cx="2194560"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000"/>
              <a:buFont typeface="Consolas"/>
              <a:buNone/>
            </a:pPr>
            <a:r>
              <a:rPr b="0" i="0" lang="en-US" sz="1000" u="none" cap="none" strike="noStrike">
                <a:solidFill>
                  <a:srgbClr val="B0C4DE"/>
                </a:solidFill>
                <a:latin typeface="Consolas"/>
                <a:ea typeface="Consolas"/>
                <a:cs typeface="Consolas"/>
                <a:sym typeface="Consolas"/>
              </a:rPr>
              <a:t>Public Helm chart</a:t>
            </a:r>
            <a:endParaRPr b="0" i="0" sz="1000" u="none" cap="none" strike="noStrike">
              <a:solidFill>
                <a:schemeClr val="dk1"/>
              </a:solidFill>
              <a:latin typeface="Calibri"/>
              <a:ea typeface="Calibri"/>
              <a:cs typeface="Calibri"/>
              <a:sym typeface="Calibri"/>
            </a:endParaRPr>
          </a:p>
        </p:txBody>
      </p:sp>
      <p:sp>
        <p:nvSpPr>
          <p:cNvPr id="402" name="Google Shape;402;p11"/>
          <p:cNvSpPr/>
          <p:nvPr/>
        </p:nvSpPr>
        <p:spPr>
          <a:xfrm>
            <a:off x="4800600" y="5715000"/>
            <a:ext cx="1280160" cy="256032"/>
          </a:xfrm>
          <a:prstGeom prst="rect">
            <a:avLst/>
          </a:prstGeom>
          <a:solidFill>
            <a:srgbClr val="0F1923"/>
          </a:solidFill>
          <a:ln cap="flat" cmpd="sng" w="12700">
            <a:solidFill>
              <a:srgbClr val="7B61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1"/>
          <p:cNvSpPr/>
          <p:nvPr/>
        </p:nvSpPr>
        <p:spPr>
          <a:xfrm>
            <a:off x="4800600" y="5715000"/>
            <a:ext cx="1280160"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B61FF"/>
              </a:buClr>
              <a:buSzPts val="1000"/>
              <a:buFont typeface="Calibri"/>
              <a:buNone/>
            </a:pPr>
            <a:r>
              <a:rPr b="1" i="0" lang="en-US" sz="1000" u="none" cap="none" strike="noStrike">
                <a:solidFill>
                  <a:srgbClr val="7B61FF"/>
                </a:solidFill>
                <a:latin typeface="Calibri"/>
                <a:ea typeface="Calibri"/>
                <a:cs typeface="Calibri"/>
                <a:sym typeface="Calibri"/>
              </a:rPr>
              <a:t>public chart</a:t>
            </a:r>
            <a:endParaRPr b="0" i="0" sz="1000" u="none" cap="none" strike="noStrike">
              <a:solidFill>
                <a:schemeClr val="dk1"/>
              </a:solidFill>
              <a:latin typeface="Calibri"/>
              <a:ea typeface="Calibri"/>
              <a:cs typeface="Calibri"/>
              <a:sym typeface="Calibri"/>
            </a:endParaRPr>
          </a:p>
        </p:txBody>
      </p:sp>
      <p:sp>
        <p:nvSpPr>
          <p:cNvPr id="404" name="Google Shape;404;p11"/>
          <p:cNvSpPr/>
          <p:nvPr/>
        </p:nvSpPr>
        <p:spPr>
          <a:xfrm>
            <a:off x="100013" y="6263640"/>
            <a:ext cx="7742646"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1100"/>
              <a:buFont typeface="Calibri"/>
              <a:buNone/>
            </a:pPr>
            <a:r>
              <a:rPr b="0" i="1" lang="en-US" sz="1400" u="none" cap="none" strike="noStrike">
                <a:solidFill>
                  <a:srgbClr val="00D4FF"/>
                </a:solidFill>
                <a:latin typeface="Calibri"/>
                <a:ea typeface="Calibri"/>
                <a:cs typeface="Calibri"/>
                <a:sym typeface="Calibri"/>
              </a:rPr>
              <a:t>Argo CD syncs the parent → parent scans envs/demo/ → finds both children → syncs them automatically</a:t>
            </a:r>
            <a:endParaRPr b="0" i="0" sz="1400" u="none" cap="none" strike="noStrike">
              <a:solidFill>
                <a:schemeClr val="dk1"/>
              </a:solidFill>
              <a:latin typeface="Calibri"/>
              <a:ea typeface="Calibri"/>
              <a:cs typeface="Calibri"/>
              <a:sym typeface="Calibri"/>
            </a:endParaRPr>
          </a:p>
        </p:txBody>
      </p:sp>
      <p:sp>
        <p:nvSpPr>
          <p:cNvPr id="405" name="Google Shape;405;p11"/>
          <p:cNvSpPr/>
          <p:nvPr/>
        </p:nvSpPr>
        <p:spPr>
          <a:xfrm>
            <a:off x="7842659" y="1828800"/>
            <a:ext cx="3749040" cy="448056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1"/>
          <p:cNvSpPr/>
          <p:nvPr/>
        </p:nvSpPr>
        <p:spPr>
          <a:xfrm>
            <a:off x="8046720" y="2011680"/>
            <a:ext cx="329184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C896"/>
                </a:solidFill>
                <a:latin typeface="Calibri"/>
                <a:ea typeface="Calibri"/>
                <a:cs typeface="Calibri"/>
                <a:sym typeface="Calibri"/>
              </a:rPr>
              <a:t>⚙️ How it works</a:t>
            </a:r>
            <a:endParaRPr b="0" i="0" sz="1800" u="none" cap="none" strike="noStrike">
              <a:solidFill>
                <a:schemeClr val="dk1"/>
              </a:solidFill>
              <a:latin typeface="Calibri"/>
              <a:ea typeface="Calibri"/>
              <a:cs typeface="Calibri"/>
              <a:sym typeface="Calibri"/>
            </a:endParaRPr>
          </a:p>
        </p:txBody>
      </p:sp>
      <p:sp>
        <p:nvSpPr>
          <p:cNvPr id="407" name="Google Shape;407;p11"/>
          <p:cNvSpPr/>
          <p:nvPr/>
        </p:nvSpPr>
        <p:spPr>
          <a:xfrm>
            <a:off x="8046719" y="2514600"/>
            <a:ext cx="3544979" cy="1645920"/>
          </a:xfrm>
          <a:prstGeom prst="rect">
            <a:avLst/>
          </a:prstGeom>
          <a:noFill/>
          <a:ln>
            <a:noFill/>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FFFFFF"/>
              </a:buClr>
              <a:buSzPts val="1300"/>
              <a:buFont typeface="Arial"/>
              <a:buChar char="•"/>
            </a:pPr>
            <a:r>
              <a:rPr b="0" i="0" lang="en-US" sz="1300" u="none" cap="none" strike="noStrike">
                <a:solidFill>
                  <a:schemeClr val="lt1"/>
                </a:solidFill>
                <a:latin typeface="Calibri"/>
                <a:ea typeface="Calibri"/>
                <a:cs typeface="Calibri"/>
                <a:sym typeface="Calibri"/>
              </a:rPr>
              <a:t>The parent scans a Git folder for Application files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Calibri"/>
                <a:ea typeface="Calibri"/>
                <a:cs typeface="Calibri"/>
                <a:sym typeface="Calibri"/>
              </a:rPr>
              <a:t> </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FFFFFF"/>
              </a:buClr>
              <a:buSzPts val="1300"/>
              <a:buFont typeface="Arial"/>
              <a:buChar char="•"/>
            </a:pPr>
            <a:r>
              <a:rPr b="0" i="0" lang="en-US" sz="1300" u="none" cap="none" strike="noStrike">
                <a:solidFill>
                  <a:schemeClr val="lt1"/>
                </a:solidFill>
                <a:latin typeface="Calibri"/>
                <a:ea typeface="Calibri"/>
                <a:cs typeface="Calibri"/>
                <a:sym typeface="Calibri"/>
              </a:rPr>
              <a:t>Argo CD creates each child Application it finds </a:t>
            </a:r>
            <a:endParaRPr b="0" i="0" sz="13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a:p>
            <a:pPr indent="-171450" lvl="0" marL="171450" marR="0" rtl="0" algn="l">
              <a:lnSpc>
                <a:spcPct val="100000"/>
              </a:lnSpc>
              <a:spcBef>
                <a:spcPts val="0"/>
              </a:spcBef>
              <a:spcAft>
                <a:spcPts val="0"/>
              </a:spcAft>
              <a:buClr>
                <a:srgbClr val="FFFFFF"/>
              </a:buClr>
              <a:buSzPts val="1300"/>
              <a:buFont typeface="Arial"/>
              <a:buChar char="•"/>
            </a:pPr>
            <a:r>
              <a:rPr b="0" i="0" lang="en-US" sz="1300" u="none" cap="none" strike="noStrike">
                <a:solidFill>
                  <a:schemeClr val="lt1"/>
                </a:solidFill>
                <a:latin typeface="Calibri"/>
                <a:ea typeface="Calibri"/>
                <a:cs typeface="Calibri"/>
                <a:sym typeface="Calibri"/>
              </a:rPr>
              <a:t>Each child independently manages its own resources</a:t>
            </a:r>
            <a:endParaRPr b="0" i="0" sz="1300" u="none" cap="none" strike="noStrike">
              <a:solidFill>
                <a:srgbClr val="000000"/>
              </a:solidFill>
              <a:latin typeface="Arial"/>
              <a:ea typeface="Arial"/>
              <a:cs typeface="Arial"/>
              <a:sym typeface="Arial"/>
            </a:endParaRPr>
          </a:p>
          <a:p>
            <a:pPr indent="-88900" lvl="0" marL="171450" marR="0" rtl="0" algn="l">
              <a:lnSpc>
                <a:spcPct val="100000"/>
              </a:lnSpc>
              <a:spcBef>
                <a:spcPts val="0"/>
              </a:spcBef>
              <a:spcAft>
                <a:spcPts val="0"/>
              </a:spcAft>
              <a:buClr>
                <a:srgbClr val="FFFFFF"/>
              </a:buClr>
              <a:buSzPts val="1300"/>
              <a:buFont typeface="Arial"/>
              <a:buNone/>
            </a:pPr>
            <a:r>
              <a:t/>
            </a:r>
            <a:endParaRPr b="0" i="0" sz="1300" u="none" cap="none" strike="noStrike">
              <a:solidFill>
                <a:schemeClr val="lt1"/>
              </a:solidFill>
              <a:latin typeface="Calibri"/>
              <a:ea typeface="Calibri"/>
              <a:cs typeface="Calibri"/>
              <a:sym typeface="Calibri"/>
            </a:endParaRPr>
          </a:p>
        </p:txBody>
      </p:sp>
      <p:cxnSp>
        <p:nvCxnSpPr>
          <p:cNvPr id="408" name="Google Shape;408;p11"/>
          <p:cNvCxnSpPr/>
          <p:nvPr/>
        </p:nvCxnSpPr>
        <p:spPr>
          <a:xfrm>
            <a:off x="8092440" y="4297680"/>
            <a:ext cx="3200400" cy="0"/>
          </a:xfrm>
          <a:prstGeom prst="straightConnector1">
            <a:avLst/>
          </a:prstGeom>
          <a:noFill/>
          <a:ln cap="flat" cmpd="sng" w="12700">
            <a:solidFill>
              <a:srgbClr val="2A4060"/>
            </a:solidFill>
            <a:prstDash val="solid"/>
            <a:round/>
            <a:headEnd len="sm" w="sm" type="none"/>
            <a:tailEnd len="sm" w="sm" type="none"/>
          </a:ln>
        </p:spPr>
      </p:cxnSp>
      <p:sp>
        <p:nvSpPr>
          <p:cNvPr id="409" name="Google Shape;409;p11"/>
          <p:cNvSpPr/>
          <p:nvPr/>
        </p:nvSpPr>
        <p:spPr>
          <a:xfrm>
            <a:off x="8046720" y="4480560"/>
            <a:ext cx="329184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600"/>
              <a:buFont typeface="Calibri"/>
              <a:buNone/>
            </a:pPr>
            <a:r>
              <a:rPr b="1" i="0" lang="en-US" sz="1800" u="none" cap="none" strike="noStrike">
                <a:solidFill>
                  <a:srgbClr val="00D4FF"/>
                </a:solidFill>
                <a:latin typeface="Calibri"/>
                <a:ea typeface="Calibri"/>
                <a:cs typeface="Calibri"/>
                <a:sym typeface="Calibri"/>
              </a:rPr>
              <a:t>💡  Why it clicks</a:t>
            </a:r>
            <a:endParaRPr b="0" i="0" sz="1800" u="none" cap="none" strike="noStrike">
              <a:solidFill>
                <a:schemeClr val="dk1"/>
              </a:solidFill>
              <a:latin typeface="Calibri"/>
              <a:ea typeface="Calibri"/>
              <a:cs typeface="Calibri"/>
              <a:sym typeface="Calibri"/>
            </a:endParaRPr>
          </a:p>
        </p:txBody>
      </p:sp>
      <p:sp>
        <p:nvSpPr>
          <p:cNvPr id="410" name="Google Shape;410;p11"/>
          <p:cNvSpPr/>
          <p:nvPr/>
        </p:nvSpPr>
        <p:spPr>
          <a:xfrm>
            <a:off x="8046720" y="4937760"/>
            <a:ext cx="2743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300"/>
              <a:buFont typeface="Calibri"/>
              <a:buNone/>
            </a:pPr>
            <a:r>
              <a:rPr b="1" i="0" lang="en-US" sz="1300" u="none" cap="none" strike="noStrike">
                <a:solidFill>
                  <a:srgbClr val="00C896"/>
                </a:solidFill>
                <a:latin typeface="Calibri"/>
                <a:ea typeface="Calibri"/>
                <a:cs typeface="Calibri"/>
                <a:sym typeface="Calibri"/>
              </a:rPr>
              <a:t>✓</a:t>
            </a:r>
            <a:endParaRPr b="0" i="0" sz="1300" u="none" cap="none" strike="noStrike">
              <a:solidFill>
                <a:schemeClr val="dk1"/>
              </a:solidFill>
              <a:latin typeface="Calibri"/>
              <a:ea typeface="Calibri"/>
              <a:cs typeface="Calibri"/>
              <a:sym typeface="Calibri"/>
            </a:endParaRPr>
          </a:p>
        </p:txBody>
      </p:sp>
      <p:sp>
        <p:nvSpPr>
          <p:cNvPr id="411" name="Google Shape;411;p11"/>
          <p:cNvSpPr/>
          <p:nvPr/>
        </p:nvSpPr>
        <p:spPr>
          <a:xfrm>
            <a:off x="8321040" y="4937760"/>
            <a:ext cx="30175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0" i="0" lang="en-US" sz="1300" u="none" cap="none" strike="noStrike">
                <a:solidFill>
                  <a:srgbClr val="FFFFFF"/>
                </a:solidFill>
                <a:latin typeface="Calibri"/>
                <a:ea typeface="Calibri"/>
                <a:cs typeface="Calibri"/>
                <a:sym typeface="Calibri"/>
              </a:rPr>
              <a:t>One file deploys your entire platform</a:t>
            </a:r>
            <a:endParaRPr b="0" i="0" sz="1300" u="none" cap="none" strike="noStrike">
              <a:solidFill>
                <a:schemeClr val="dk1"/>
              </a:solidFill>
              <a:latin typeface="Calibri"/>
              <a:ea typeface="Calibri"/>
              <a:cs typeface="Calibri"/>
              <a:sym typeface="Calibri"/>
            </a:endParaRPr>
          </a:p>
        </p:txBody>
      </p:sp>
      <p:sp>
        <p:nvSpPr>
          <p:cNvPr id="412" name="Google Shape;412;p11"/>
          <p:cNvSpPr/>
          <p:nvPr/>
        </p:nvSpPr>
        <p:spPr>
          <a:xfrm>
            <a:off x="8046720" y="5257800"/>
            <a:ext cx="2743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300"/>
              <a:buFont typeface="Calibri"/>
              <a:buNone/>
            </a:pPr>
            <a:r>
              <a:rPr b="1" i="0" lang="en-US" sz="1300" u="none" cap="none" strike="noStrike">
                <a:solidFill>
                  <a:srgbClr val="00C896"/>
                </a:solidFill>
                <a:latin typeface="Calibri"/>
                <a:ea typeface="Calibri"/>
                <a:cs typeface="Calibri"/>
                <a:sym typeface="Calibri"/>
              </a:rPr>
              <a:t>✓</a:t>
            </a:r>
            <a:endParaRPr b="0" i="0" sz="1300" u="none" cap="none" strike="noStrike">
              <a:solidFill>
                <a:schemeClr val="dk1"/>
              </a:solidFill>
              <a:latin typeface="Calibri"/>
              <a:ea typeface="Calibri"/>
              <a:cs typeface="Calibri"/>
              <a:sym typeface="Calibri"/>
            </a:endParaRPr>
          </a:p>
        </p:txBody>
      </p:sp>
      <p:sp>
        <p:nvSpPr>
          <p:cNvPr id="413" name="Google Shape;413;p11"/>
          <p:cNvSpPr/>
          <p:nvPr/>
        </p:nvSpPr>
        <p:spPr>
          <a:xfrm>
            <a:off x="8321040" y="5257800"/>
            <a:ext cx="30175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0" i="0" lang="en-US" sz="1300" u="none" cap="none" strike="noStrike">
                <a:solidFill>
                  <a:srgbClr val="FFFFFF"/>
                </a:solidFill>
                <a:latin typeface="Calibri"/>
                <a:ea typeface="Calibri"/>
                <a:cs typeface="Calibri"/>
                <a:sym typeface="Calibri"/>
              </a:rPr>
              <a:t>Adding a service means adding a file</a:t>
            </a:r>
            <a:endParaRPr b="0" i="0" sz="1300" u="none" cap="none" strike="noStrike">
              <a:solidFill>
                <a:schemeClr val="dk1"/>
              </a:solidFill>
              <a:latin typeface="Calibri"/>
              <a:ea typeface="Calibri"/>
              <a:cs typeface="Calibri"/>
              <a:sym typeface="Calibri"/>
            </a:endParaRPr>
          </a:p>
        </p:txBody>
      </p:sp>
      <p:sp>
        <p:nvSpPr>
          <p:cNvPr id="414" name="Google Shape;414;p11"/>
          <p:cNvSpPr/>
          <p:nvPr/>
        </p:nvSpPr>
        <p:spPr>
          <a:xfrm>
            <a:off x="8046720" y="5577840"/>
            <a:ext cx="2743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300"/>
              <a:buFont typeface="Calibri"/>
              <a:buNone/>
            </a:pPr>
            <a:r>
              <a:rPr b="1" i="0" lang="en-US" sz="1300" u="none" cap="none" strike="noStrike">
                <a:solidFill>
                  <a:srgbClr val="00C896"/>
                </a:solidFill>
                <a:latin typeface="Calibri"/>
                <a:ea typeface="Calibri"/>
                <a:cs typeface="Calibri"/>
                <a:sym typeface="Calibri"/>
              </a:rPr>
              <a:t>✓</a:t>
            </a:r>
            <a:endParaRPr b="0" i="0" sz="1300" u="none" cap="none" strike="noStrike">
              <a:solidFill>
                <a:schemeClr val="dk1"/>
              </a:solidFill>
              <a:latin typeface="Calibri"/>
              <a:ea typeface="Calibri"/>
              <a:cs typeface="Calibri"/>
              <a:sym typeface="Calibri"/>
            </a:endParaRPr>
          </a:p>
        </p:txBody>
      </p:sp>
      <p:sp>
        <p:nvSpPr>
          <p:cNvPr id="415" name="Google Shape;415;p11"/>
          <p:cNvSpPr/>
          <p:nvPr/>
        </p:nvSpPr>
        <p:spPr>
          <a:xfrm>
            <a:off x="8321040" y="5577840"/>
            <a:ext cx="30175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0" i="0" lang="en-US" sz="1300" u="none" cap="none" strike="noStrike">
                <a:solidFill>
                  <a:srgbClr val="FFFFFF"/>
                </a:solidFill>
                <a:latin typeface="Calibri"/>
                <a:ea typeface="Calibri"/>
                <a:cs typeface="Calibri"/>
                <a:sym typeface="Calibri"/>
              </a:rPr>
              <a:t>See the whole platform visible in one UI tree</a:t>
            </a:r>
            <a:endParaRPr b="0" i="0" sz="1300" u="none" cap="none" strike="noStrike">
              <a:solidFill>
                <a:schemeClr val="dk1"/>
              </a:solidFill>
              <a:latin typeface="Calibri"/>
              <a:ea typeface="Calibri"/>
              <a:cs typeface="Calibri"/>
              <a:sym typeface="Calibri"/>
            </a:endParaRPr>
          </a:p>
        </p:txBody>
      </p:sp>
      <p:sp>
        <p:nvSpPr>
          <p:cNvPr id="416" name="Google Shape;416;p11"/>
          <p:cNvSpPr/>
          <p:nvPr/>
        </p:nvSpPr>
        <p:spPr>
          <a:xfrm>
            <a:off x="8046720" y="5897880"/>
            <a:ext cx="2743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300"/>
              <a:buFont typeface="Calibri"/>
              <a:buNone/>
            </a:pPr>
            <a:r>
              <a:rPr b="1" i="0" lang="en-US" sz="1300" u="none" cap="none" strike="noStrike">
                <a:solidFill>
                  <a:srgbClr val="00C896"/>
                </a:solidFill>
                <a:latin typeface="Calibri"/>
                <a:ea typeface="Calibri"/>
                <a:cs typeface="Calibri"/>
                <a:sym typeface="Calibri"/>
              </a:rPr>
              <a:t>✓</a:t>
            </a:r>
            <a:endParaRPr b="0" i="0" sz="1300" u="none" cap="none" strike="noStrike">
              <a:solidFill>
                <a:schemeClr val="dk1"/>
              </a:solidFill>
              <a:latin typeface="Calibri"/>
              <a:ea typeface="Calibri"/>
              <a:cs typeface="Calibri"/>
              <a:sym typeface="Calibri"/>
            </a:endParaRPr>
          </a:p>
        </p:txBody>
      </p:sp>
      <p:sp>
        <p:nvSpPr>
          <p:cNvPr id="417" name="Google Shape;417;p11"/>
          <p:cNvSpPr/>
          <p:nvPr/>
        </p:nvSpPr>
        <p:spPr>
          <a:xfrm>
            <a:off x="8321040" y="5897880"/>
            <a:ext cx="30175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0" i="0" lang="en-US" sz="1300" u="none" cap="none" strike="noStrike">
                <a:solidFill>
                  <a:srgbClr val="FFFFFF"/>
                </a:solidFill>
                <a:latin typeface="Calibri"/>
                <a:ea typeface="Calibri"/>
                <a:cs typeface="Calibri"/>
                <a:sym typeface="Calibri"/>
              </a:rPr>
              <a:t>Git owns everything  means pure GitOps</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422" name="Shape 422"/>
        <p:cNvGrpSpPr/>
        <p:nvPr/>
      </p:nvGrpSpPr>
      <p:grpSpPr>
        <a:xfrm>
          <a:off x="0" y="0"/>
          <a:ext cx="0" cy="0"/>
          <a:chOff x="0" y="0"/>
          <a:chExt cx="0" cy="0"/>
        </a:xfrm>
      </p:grpSpPr>
      <p:sp>
        <p:nvSpPr>
          <p:cNvPr id="423" name="Google Shape;423;p12"/>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2"/>
          <p:cNvSpPr/>
          <p:nvPr/>
        </p:nvSpPr>
        <p:spPr>
          <a:xfrm>
            <a:off x="2" y="822960"/>
            <a:ext cx="12191695" cy="36576"/>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425" name="Google Shape;425;p12"/>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426" name="Google Shape;426;p12"/>
          <p:cNvSpPr/>
          <p:nvPr/>
        </p:nvSpPr>
        <p:spPr>
          <a:xfrm>
            <a:off x="1143000" y="137160"/>
            <a:ext cx="105156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Our Demo Repo: One Parent, Two Children</a:t>
            </a:r>
            <a:endParaRPr b="0" i="0" sz="2600" u="none" cap="none" strike="noStrike">
              <a:solidFill>
                <a:schemeClr val="dk1"/>
              </a:solidFill>
              <a:latin typeface="Calibri"/>
              <a:ea typeface="Calibri"/>
              <a:cs typeface="Calibri"/>
              <a:sym typeface="Calibri"/>
            </a:endParaRPr>
          </a:p>
        </p:txBody>
      </p:sp>
      <p:sp>
        <p:nvSpPr>
          <p:cNvPr id="427" name="Google Shape;427;p12"/>
          <p:cNvSpPr/>
          <p:nvPr/>
        </p:nvSpPr>
        <p:spPr>
          <a:xfrm>
            <a:off x="822962" y="105156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400"/>
              <a:buFont typeface="Consolas"/>
              <a:buNone/>
            </a:pPr>
            <a:r>
              <a:rPr b="0" i="1" lang="en-US" sz="1400" u="none" cap="none" strike="noStrike">
                <a:solidFill>
                  <a:srgbClr val="B0C4DE"/>
                </a:solidFill>
                <a:latin typeface="Consolas"/>
                <a:ea typeface="Consolas"/>
                <a:cs typeface="Consolas"/>
                <a:sym typeface="Consolas"/>
              </a:rPr>
              <a:t>github.com/smantzou/app-of-apps-meetup-demo  —  a parent watching envs/demo/ with two children inside.</a:t>
            </a:r>
            <a:endParaRPr b="0" i="0" sz="1400" u="none" cap="none" strike="noStrike">
              <a:solidFill>
                <a:schemeClr val="dk1"/>
              </a:solidFill>
              <a:latin typeface="Calibri"/>
              <a:ea typeface="Calibri"/>
              <a:cs typeface="Calibri"/>
              <a:sym typeface="Calibri"/>
            </a:endParaRPr>
          </a:p>
        </p:txBody>
      </p:sp>
      <p:sp>
        <p:nvSpPr>
          <p:cNvPr id="428" name="Google Shape;428;p12"/>
          <p:cNvSpPr/>
          <p:nvPr/>
        </p:nvSpPr>
        <p:spPr>
          <a:xfrm>
            <a:off x="685800" y="1828800"/>
            <a:ext cx="4754880" cy="4480560"/>
          </a:xfrm>
          <a:prstGeom prst="rect">
            <a:avLst/>
          </a:prstGeom>
          <a:solidFill>
            <a:srgbClr val="081E10"/>
          </a:solidFill>
          <a:ln cap="flat" cmpd="sng" w="127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2"/>
          <p:cNvSpPr/>
          <p:nvPr/>
        </p:nvSpPr>
        <p:spPr>
          <a:xfrm>
            <a:off x="685800" y="1828800"/>
            <a:ext cx="4754880" cy="365760"/>
          </a:xfrm>
          <a:prstGeom prst="rect">
            <a:avLst/>
          </a:prstGeom>
          <a:solidFill>
            <a:srgbClr val="0A201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2"/>
          <p:cNvSpPr/>
          <p:nvPr/>
        </p:nvSpPr>
        <p:spPr>
          <a:xfrm>
            <a:off x="868680" y="1847088"/>
            <a:ext cx="4389120" cy="32918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200"/>
              <a:buFont typeface="Consolas"/>
              <a:buNone/>
            </a:pPr>
            <a:r>
              <a:rPr b="0" i="0" lang="en-US" sz="1200" u="none" cap="none" strike="noStrike">
                <a:solidFill>
                  <a:srgbClr val="00C896"/>
                </a:solidFill>
                <a:latin typeface="Consolas"/>
                <a:ea typeface="Consolas"/>
                <a:cs typeface="Consolas"/>
                <a:sym typeface="Consolas"/>
              </a:rPr>
              <a:t>📁  Repository layout</a:t>
            </a:r>
            <a:endParaRPr b="0" i="0" sz="1200" u="none" cap="none" strike="noStrike">
              <a:solidFill>
                <a:schemeClr val="dk1"/>
              </a:solidFill>
              <a:latin typeface="Calibri"/>
              <a:ea typeface="Calibri"/>
              <a:cs typeface="Calibri"/>
              <a:sym typeface="Calibri"/>
            </a:endParaRPr>
          </a:p>
        </p:txBody>
      </p:sp>
      <p:sp>
        <p:nvSpPr>
          <p:cNvPr id="431" name="Google Shape;431;p12"/>
          <p:cNvSpPr/>
          <p:nvPr/>
        </p:nvSpPr>
        <p:spPr>
          <a:xfrm>
            <a:off x="914400" y="2331720"/>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C896"/>
                </a:solidFill>
                <a:latin typeface="Consolas"/>
                <a:ea typeface="Consolas"/>
                <a:cs typeface="Consolas"/>
                <a:sym typeface="Consolas"/>
              </a:rPr>
              <a:t>app-of-apps-meetup-demo/ </a:t>
            </a:r>
            <a:r>
              <a:rPr b="1" i="0" lang="en-US" sz="1200" u="none" cap="none" strike="noStrike">
                <a:solidFill>
                  <a:srgbClr val="F4F3EC"/>
                </a:solidFill>
                <a:latin typeface="Consolas"/>
                <a:ea typeface="Consolas"/>
                <a:cs typeface="Consolas"/>
                <a:sym typeface="Consolas"/>
              </a:rPr>
              <a:t>← root repo</a:t>
            </a:r>
            <a:endParaRPr b="0" i="0" sz="1200" u="none" cap="none" strike="noStrike">
              <a:solidFill>
                <a:srgbClr val="F4F3EC"/>
              </a:solidFill>
              <a:latin typeface="Calibri"/>
              <a:ea typeface="Calibri"/>
              <a:cs typeface="Calibri"/>
              <a:sym typeface="Calibri"/>
            </a:endParaRPr>
          </a:p>
        </p:txBody>
      </p:sp>
      <p:sp>
        <p:nvSpPr>
          <p:cNvPr id="432" name="Google Shape;432;p12"/>
          <p:cNvSpPr/>
          <p:nvPr/>
        </p:nvSpPr>
        <p:spPr>
          <a:xfrm>
            <a:off x="914400" y="2633472"/>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onsolas"/>
                <a:ea typeface="Consolas"/>
                <a:cs typeface="Consolas"/>
                <a:sym typeface="Consolas"/>
              </a:rPr>
              <a:t>├── apps/</a:t>
            </a:r>
            <a:endParaRPr b="0" i="0" sz="1200" u="none" cap="none" strike="noStrike">
              <a:solidFill>
                <a:schemeClr val="dk1"/>
              </a:solidFill>
              <a:latin typeface="Calibri"/>
              <a:ea typeface="Calibri"/>
              <a:cs typeface="Calibri"/>
              <a:sym typeface="Calibri"/>
            </a:endParaRPr>
          </a:p>
        </p:txBody>
      </p:sp>
      <p:sp>
        <p:nvSpPr>
          <p:cNvPr id="433" name="Google Shape;433;p12"/>
          <p:cNvSpPr/>
          <p:nvPr/>
        </p:nvSpPr>
        <p:spPr>
          <a:xfrm>
            <a:off x="914400" y="2935224"/>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D4FF"/>
              </a:buClr>
              <a:buSzPts val="1200"/>
              <a:buFont typeface="Consolas"/>
              <a:buNone/>
            </a:pPr>
            <a:r>
              <a:rPr b="1" i="0" lang="en-US" sz="1200" u="none" cap="none" strike="noStrike">
                <a:solidFill>
                  <a:srgbClr val="00D4FF"/>
                </a:solidFill>
                <a:latin typeface="Consolas"/>
                <a:ea typeface="Consolas"/>
                <a:cs typeface="Consolas"/>
                <a:sym typeface="Consolas"/>
              </a:rPr>
              <a:t>│    └── demo.yaml</a:t>
            </a:r>
            <a:r>
              <a:rPr b="0" i="1" lang="en-US" sz="1200" u="none" cap="none" strike="noStrike">
                <a:solidFill>
                  <a:srgbClr val="607D8B"/>
                </a:solidFill>
                <a:latin typeface="Consolas"/>
                <a:ea typeface="Consolas"/>
                <a:cs typeface="Consolas"/>
                <a:sym typeface="Consolas"/>
              </a:rPr>
              <a:t>  </a:t>
            </a:r>
            <a:r>
              <a:rPr b="0" i="1" lang="en-US" sz="1200" u="none" cap="none" strike="noStrike">
                <a:solidFill>
                  <a:srgbClr val="F4F3EC"/>
                </a:solidFill>
                <a:latin typeface="Consolas"/>
                <a:ea typeface="Consolas"/>
                <a:cs typeface="Consolas"/>
                <a:sym typeface="Consolas"/>
              </a:rPr>
              <a:t>← parent app</a:t>
            </a:r>
            <a:endParaRPr b="0" i="0" sz="1200" u="none" cap="none" strike="noStrike">
              <a:solidFill>
                <a:srgbClr val="F4F3EC"/>
              </a:solidFill>
              <a:latin typeface="Calibri"/>
              <a:ea typeface="Calibri"/>
              <a:cs typeface="Calibri"/>
              <a:sym typeface="Calibri"/>
            </a:endParaRPr>
          </a:p>
        </p:txBody>
      </p:sp>
      <p:sp>
        <p:nvSpPr>
          <p:cNvPr id="434" name="Google Shape;434;p12"/>
          <p:cNvSpPr/>
          <p:nvPr/>
        </p:nvSpPr>
        <p:spPr>
          <a:xfrm>
            <a:off x="914400" y="3236976"/>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onsolas"/>
              <a:buNone/>
            </a:pPr>
            <a:r>
              <a:rPr b="1" i="0" lang="en-US" sz="1200" u="none" cap="none" strike="noStrike">
                <a:solidFill>
                  <a:srgbClr val="FFFFFF"/>
                </a:solidFill>
                <a:latin typeface="Consolas"/>
                <a:ea typeface="Consolas"/>
                <a:cs typeface="Consolas"/>
                <a:sym typeface="Consolas"/>
              </a:rPr>
              <a:t>├── envs/</a:t>
            </a:r>
            <a:endParaRPr b="0" i="0" sz="1200" u="none" cap="none" strike="noStrike">
              <a:solidFill>
                <a:schemeClr val="dk1"/>
              </a:solidFill>
              <a:latin typeface="Calibri"/>
              <a:ea typeface="Calibri"/>
              <a:cs typeface="Calibri"/>
              <a:sym typeface="Calibri"/>
            </a:endParaRPr>
          </a:p>
        </p:txBody>
      </p:sp>
      <p:sp>
        <p:nvSpPr>
          <p:cNvPr id="435" name="Google Shape;435;p12"/>
          <p:cNvSpPr/>
          <p:nvPr/>
        </p:nvSpPr>
        <p:spPr>
          <a:xfrm>
            <a:off x="914400" y="3538728"/>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onsolas"/>
              <a:buNone/>
            </a:pPr>
            <a:r>
              <a:rPr b="0" i="0" lang="en-US" sz="1200" u="none" cap="none" strike="noStrike">
                <a:solidFill>
                  <a:srgbClr val="FFFFFF"/>
                </a:solidFill>
                <a:latin typeface="Consolas"/>
                <a:ea typeface="Consolas"/>
                <a:cs typeface="Consolas"/>
                <a:sym typeface="Consolas"/>
              </a:rPr>
              <a:t>│    └── demo/</a:t>
            </a:r>
            <a:endParaRPr b="0" i="0" sz="1200" u="none" cap="none" strike="noStrike">
              <a:solidFill>
                <a:schemeClr val="dk1"/>
              </a:solidFill>
              <a:latin typeface="Calibri"/>
              <a:ea typeface="Calibri"/>
              <a:cs typeface="Calibri"/>
              <a:sym typeface="Calibri"/>
            </a:endParaRPr>
          </a:p>
        </p:txBody>
      </p:sp>
      <p:sp>
        <p:nvSpPr>
          <p:cNvPr id="436" name="Google Shape;436;p12"/>
          <p:cNvSpPr/>
          <p:nvPr/>
        </p:nvSpPr>
        <p:spPr>
          <a:xfrm>
            <a:off x="914400" y="3840480"/>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D4FF"/>
              </a:buClr>
              <a:buSzPts val="1200"/>
              <a:buFont typeface="Consolas"/>
              <a:buNone/>
            </a:pPr>
            <a:r>
              <a:rPr b="0" i="0" lang="en-US" sz="1200" u="none" cap="none" strike="noStrike">
                <a:solidFill>
                  <a:srgbClr val="00D4FF"/>
                </a:solidFill>
                <a:latin typeface="Consolas"/>
                <a:ea typeface="Consolas"/>
                <a:cs typeface="Consolas"/>
                <a:sym typeface="Consolas"/>
              </a:rPr>
              <a:t>│         ├── dummy/application.yaml</a:t>
            </a:r>
            <a:r>
              <a:rPr b="0" i="1" lang="en-US" sz="1200" u="none" cap="none" strike="noStrike">
                <a:solidFill>
                  <a:srgbClr val="607D8B"/>
                </a:solidFill>
                <a:latin typeface="Consolas"/>
                <a:ea typeface="Consolas"/>
                <a:cs typeface="Consolas"/>
                <a:sym typeface="Consolas"/>
              </a:rPr>
              <a:t>  </a:t>
            </a:r>
            <a:r>
              <a:rPr b="0" i="1" lang="en-US" sz="1200" u="none" cap="none" strike="noStrike">
                <a:solidFill>
                  <a:srgbClr val="F4F3EC"/>
                </a:solidFill>
                <a:latin typeface="Consolas"/>
                <a:ea typeface="Consolas"/>
                <a:cs typeface="Consolas"/>
                <a:sym typeface="Consolas"/>
              </a:rPr>
              <a:t>← child app</a:t>
            </a:r>
            <a:endParaRPr b="0" i="0" sz="1200" u="none" cap="none" strike="noStrike">
              <a:solidFill>
                <a:srgbClr val="F4F3EC"/>
              </a:solidFill>
              <a:latin typeface="Calibri"/>
              <a:ea typeface="Calibri"/>
              <a:cs typeface="Calibri"/>
              <a:sym typeface="Calibri"/>
            </a:endParaRPr>
          </a:p>
        </p:txBody>
      </p:sp>
      <p:sp>
        <p:nvSpPr>
          <p:cNvPr id="437" name="Google Shape;437;p12"/>
          <p:cNvSpPr/>
          <p:nvPr/>
        </p:nvSpPr>
        <p:spPr>
          <a:xfrm>
            <a:off x="914400" y="4142232"/>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D4FF"/>
              </a:buClr>
              <a:buSzPts val="1200"/>
              <a:buFont typeface="Consolas"/>
              <a:buNone/>
            </a:pPr>
            <a:r>
              <a:rPr b="0" i="0" lang="en-US" sz="1200" u="none" cap="none" strike="noStrike">
                <a:solidFill>
                  <a:srgbClr val="00D4FF"/>
                </a:solidFill>
                <a:latin typeface="Consolas"/>
                <a:ea typeface="Consolas"/>
                <a:cs typeface="Consolas"/>
                <a:sym typeface="Consolas"/>
              </a:rPr>
              <a:t>│         └── nginx/application.yaml</a:t>
            </a:r>
            <a:r>
              <a:rPr b="0" i="1" lang="en-US" sz="1200" u="none" cap="none" strike="noStrike">
                <a:solidFill>
                  <a:srgbClr val="607D8B"/>
                </a:solidFill>
                <a:latin typeface="Consolas"/>
                <a:ea typeface="Consolas"/>
                <a:cs typeface="Consolas"/>
                <a:sym typeface="Consolas"/>
              </a:rPr>
              <a:t>  </a:t>
            </a:r>
            <a:r>
              <a:rPr b="0" i="1" lang="en-US" sz="1200" u="none" cap="none" strike="noStrike">
                <a:solidFill>
                  <a:srgbClr val="F4F3EC"/>
                </a:solidFill>
                <a:latin typeface="Consolas"/>
                <a:ea typeface="Consolas"/>
                <a:cs typeface="Consolas"/>
                <a:sym typeface="Consolas"/>
              </a:rPr>
              <a:t>← child app</a:t>
            </a:r>
            <a:endParaRPr b="0" i="0" sz="1200" u="none" cap="none" strike="noStrike">
              <a:solidFill>
                <a:srgbClr val="F4F3EC"/>
              </a:solidFill>
              <a:latin typeface="Calibri"/>
              <a:ea typeface="Calibri"/>
              <a:cs typeface="Calibri"/>
              <a:sym typeface="Calibri"/>
            </a:endParaRPr>
          </a:p>
        </p:txBody>
      </p:sp>
      <p:sp>
        <p:nvSpPr>
          <p:cNvPr id="438" name="Google Shape;438;p12"/>
          <p:cNvSpPr/>
          <p:nvPr/>
        </p:nvSpPr>
        <p:spPr>
          <a:xfrm>
            <a:off x="914400" y="4443984"/>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onsolas"/>
              <a:buNone/>
            </a:pPr>
            <a:r>
              <a:rPr b="1" i="0" lang="en-US" sz="1200" u="none" cap="none" strike="noStrike">
                <a:solidFill>
                  <a:srgbClr val="FFFFFF"/>
                </a:solidFill>
                <a:latin typeface="Consolas"/>
                <a:ea typeface="Consolas"/>
                <a:cs typeface="Consolas"/>
                <a:sym typeface="Consolas"/>
              </a:rPr>
              <a:t>└── charts/</a:t>
            </a:r>
            <a:endParaRPr b="0" i="0" sz="1200" u="none" cap="none" strike="noStrike">
              <a:solidFill>
                <a:schemeClr val="dk1"/>
              </a:solidFill>
              <a:latin typeface="Calibri"/>
              <a:ea typeface="Calibri"/>
              <a:cs typeface="Calibri"/>
              <a:sym typeface="Calibri"/>
            </a:endParaRPr>
          </a:p>
        </p:txBody>
      </p:sp>
      <p:sp>
        <p:nvSpPr>
          <p:cNvPr id="439" name="Google Shape;439;p12"/>
          <p:cNvSpPr/>
          <p:nvPr/>
        </p:nvSpPr>
        <p:spPr>
          <a:xfrm>
            <a:off x="914400" y="4745736"/>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en-US" sz="1200" u="none" cap="none" strike="noStrike">
                <a:solidFill>
                  <a:srgbClr val="FF6B35"/>
                </a:solidFill>
                <a:latin typeface="Consolas"/>
                <a:ea typeface="Consolas"/>
                <a:cs typeface="Consolas"/>
                <a:sym typeface="Consolas"/>
              </a:rPr>
              <a:t>     └── dummy/</a:t>
            </a:r>
            <a:r>
              <a:rPr b="0" i="1" lang="en-US" sz="1200" u="none" cap="none" strike="noStrike">
                <a:solidFill>
                  <a:srgbClr val="607D8B"/>
                </a:solidFill>
                <a:latin typeface="Consolas"/>
                <a:ea typeface="Consolas"/>
                <a:cs typeface="Consolas"/>
                <a:sym typeface="Consolas"/>
              </a:rPr>
              <a:t> </a:t>
            </a:r>
            <a:r>
              <a:rPr b="0" i="1" lang="en-US" sz="1200" u="none" cap="none" strike="noStrike">
                <a:solidFill>
                  <a:srgbClr val="F4F3EC"/>
                </a:solidFill>
                <a:latin typeface="Consolas"/>
                <a:ea typeface="Consolas"/>
                <a:cs typeface="Consolas"/>
                <a:sym typeface="Consolas"/>
              </a:rPr>
              <a:t>← </a:t>
            </a:r>
            <a:r>
              <a:rPr b="1" i="0" lang="en-US" sz="1200" u="none" cap="none" strike="noStrike">
                <a:solidFill>
                  <a:srgbClr val="F4F3EC"/>
                </a:solidFill>
                <a:latin typeface="Consolas"/>
                <a:ea typeface="Consolas"/>
                <a:cs typeface="Consolas"/>
                <a:sym typeface="Consolas"/>
              </a:rPr>
              <a:t>local chart</a:t>
            </a:r>
            <a:endParaRPr b="1" i="0" sz="1200" u="none" cap="none" strike="noStrike">
              <a:solidFill>
                <a:srgbClr val="F4F3EC"/>
              </a:solidFill>
              <a:latin typeface="Consolas"/>
              <a:ea typeface="Consolas"/>
              <a:cs typeface="Consolas"/>
              <a:sym typeface="Consolas"/>
            </a:endParaRPr>
          </a:p>
        </p:txBody>
      </p:sp>
      <p:sp>
        <p:nvSpPr>
          <p:cNvPr id="440" name="Google Shape;440;p12"/>
          <p:cNvSpPr/>
          <p:nvPr/>
        </p:nvSpPr>
        <p:spPr>
          <a:xfrm>
            <a:off x="914400" y="5047488"/>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B0C4DE"/>
              </a:buClr>
              <a:buSzPts val="1200"/>
              <a:buFont typeface="Consolas"/>
              <a:buNone/>
            </a:pPr>
            <a:r>
              <a:rPr b="0" i="0" lang="en-US" sz="1200" u="none" cap="none" strike="noStrike">
                <a:solidFill>
                  <a:srgbClr val="B0C4DE"/>
                </a:solidFill>
                <a:latin typeface="Consolas"/>
                <a:ea typeface="Consolas"/>
                <a:cs typeface="Consolas"/>
                <a:sym typeface="Consolas"/>
              </a:rPr>
              <a:t>          ├── Chart.yaml</a:t>
            </a:r>
            <a:endParaRPr b="0" i="0" sz="1200" u="none" cap="none" strike="noStrike">
              <a:solidFill>
                <a:schemeClr val="dk1"/>
              </a:solidFill>
              <a:latin typeface="Calibri"/>
              <a:ea typeface="Calibri"/>
              <a:cs typeface="Calibri"/>
              <a:sym typeface="Calibri"/>
            </a:endParaRPr>
          </a:p>
        </p:txBody>
      </p:sp>
      <p:sp>
        <p:nvSpPr>
          <p:cNvPr id="441" name="Google Shape;441;p12"/>
          <p:cNvSpPr/>
          <p:nvPr/>
        </p:nvSpPr>
        <p:spPr>
          <a:xfrm>
            <a:off x="914400" y="5349240"/>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B0C4DE"/>
              </a:buClr>
              <a:buSzPts val="1200"/>
              <a:buFont typeface="Consolas"/>
              <a:buNone/>
            </a:pPr>
            <a:r>
              <a:rPr b="0" i="0" lang="en-US" sz="1200" u="none" cap="none" strike="noStrike">
                <a:solidFill>
                  <a:srgbClr val="B0C4DE"/>
                </a:solidFill>
                <a:latin typeface="Consolas"/>
                <a:ea typeface="Consolas"/>
                <a:cs typeface="Consolas"/>
                <a:sym typeface="Consolas"/>
              </a:rPr>
              <a:t>          ├── values.yaml</a:t>
            </a:r>
            <a:endParaRPr b="0" i="0" sz="1200" u="none" cap="none" strike="noStrike">
              <a:solidFill>
                <a:schemeClr val="dk1"/>
              </a:solidFill>
              <a:latin typeface="Calibri"/>
              <a:ea typeface="Calibri"/>
              <a:cs typeface="Calibri"/>
              <a:sym typeface="Calibri"/>
            </a:endParaRPr>
          </a:p>
        </p:txBody>
      </p:sp>
      <p:sp>
        <p:nvSpPr>
          <p:cNvPr id="442" name="Google Shape;442;p12"/>
          <p:cNvSpPr/>
          <p:nvPr/>
        </p:nvSpPr>
        <p:spPr>
          <a:xfrm>
            <a:off x="914400" y="5650992"/>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B0C4DE"/>
                </a:solidFill>
                <a:latin typeface="Consolas"/>
                <a:ea typeface="Consolas"/>
                <a:cs typeface="Consolas"/>
                <a:sym typeface="Consolas"/>
              </a:rPr>
              <a:t>          ├── values.demo.yaml </a:t>
            </a:r>
            <a:r>
              <a:rPr b="0" i="1" lang="en-US" sz="1200" u="none" cap="none" strike="noStrike">
                <a:solidFill>
                  <a:srgbClr val="F4F3EC"/>
                </a:solidFill>
                <a:latin typeface="Consolas"/>
                <a:ea typeface="Consolas"/>
                <a:cs typeface="Consolas"/>
                <a:sym typeface="Consolas"/>
              </a:rPr>
              <a:t>← demo overrides</a:t>
            </a:r>
            <a:endParaRPr b="0" i="0" sz="1200" u="none" cap="none" strike="noStrike">
              <a:solidFill>
                <a:srgbClr val="F4F3EC"/>
              </a:solidFill>
              <a:latin typeface="Calibri"/>
              <a:ea typeface="Calibri"/>
              <a:cs typeface="Calibri"/>
              <a:sym typeface="Calibri"/>
            </a:endParaRPr>
          </a:p>
          <a:p>
            <a:pPr indent="0" lvl="0" marL="0" marR="0" rtl="0" algn="l">
              <a:lnSpc>
                <a:spcPct val="100000"/>
              </a:lnSpc>
              <a:spcBef>
                <a:spcPts val="0"/>
              </a:spcBef>
              <a:spcAft>
                <a:spcPts val="0"/>
              </a:spcAft>
              <a:buClr>
                <a:srgbClr val="B0C4DE"/>
              </a:buClr>
              <a:buSzPts val="1200"/>
              <a:buFont typeface="Consolas"/>
              <a:buNone/>
            </a:pPr>
            <a:r>
              <a:t/>
            </a:r>
            <a:endParaRPr b="0" i="0" sz="1200" u="none" cap="none" strike="noStrike">
              <a:solidFill>
                <a:schemeClr val="dk1"/>
              </a:solidFill>
              <a:latin typeface="Calibri"/>
              <a:ea typeface="Calibri"/>
              <a:cs typeface="Calibri"/>
              <a:sym typeface="Calibri"/>
            </a:endParaRPr>
          </a:p>
        </p:txBody>
      </p:sp>
      <p:sp>
        <p:nvSpPr>
          <p:cNvPr id="443" name="Google Shape;443;p12"/>
          <p:cNvSpPr/>
          <p:nvPr/>
        </p:nvSpPr>
        <p:spPr>
          <a:xfrm>
            <a:off x="914400" y="5952744"/>
            <a:ext cx="4480560" cy="301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B0C4DE"/>
              </a:buClr>
              <a:buSzPts val="1200"/>
              <a:buFont typeface="Consolas"/>
              <a:buNone/>
            </a:pPr>
            <a:r>
              <a:rPr b="0" i="0" lang="en-US" sz="1200" u="none" cap="none" strike="noStrike">
                <a:solidFill>
                  <a:srgbClr val="B0C4DE"/>
                </a:solidFill>
                <a:latin typeface="Consolas"/>
                <a:ea typeface="Consolas"/>
                <a:cs typeface="Consolas"/>
                <a:sym typeface="Consolas"/>
              </a:rPr>
              <a:t>          └── templates/</a:t>
            </a:r>
            <a:endParaRPr b="0" i="0" sz="1200" u="none" cap="none" strike="noStrike">
              <a:solidFill>
                <a:schemeClr val="dk1"/>
              </a:solidFill>
              <a:latin typeface="Calibri"/>
              <a:ea typeface="Calibri"/>
              <a:cs typeface="Calibri"/>
              <a:sym typeface="Calibri"/>
            </a:endParaRPr>
          </a:p>
        </p:txBody>
      </p:sp>
      <p:sp>
        <p:nvSpPr>
          <p:cNvPr id="444" name="Google Shape;444;p12"/>
          <p:cNvSpPr/>
          <p:nvPr/>
        </p:nvSpPr>
        <p:spPr>
          <a:xfrm>
            <a:off x="5715000" y="1828800"/>
            <a:ext cx="6248400" cy="2926080"/>
          </a:xfrm>
          <a:prstGeom prst="rect">
            <a:avLst/>
          </a:prstGeom>
          <a:solidFill>
            <a:srgbClr val="081E10"/>
          </a:solidFill>
          <a:ln cap="flat" cmpd="sng" w="127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2"/>
          <p:cNvSpPr/>
          <p:nvPr/>
        </p:nvSpPr>
        <p:spPr>
          <a:xfrm>
            <a:off x="5715000" y="1828800"/>
            <a:ext cx="5852160" cy="365760"/>
          </a:xfrm>
          <a:prstGeom prst="rect">
            <a:avLst/>
          </a:prstGeom>
          <a:solidFill>
            <a:srgbClr val="0A201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2"/>
          <p:cNvSpPr/>
          <p:nvPr/>
        </p:nvSpPr>
        <p:spPr>
          <a:xfrm>
            <a:off x="5897880" y="1847088"/>
            <a:ext cx="5486400" cy="32918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200"/>
              <a:buFont typeface="Consolas"/>
              <a:buNone/>
            </a:pPr>
            <a:r>
              <a:rPr b="0" i="0" lang="en-US" sz="1200" u="none" cap="none" strike="noStrike">
                <a:solidFill>
                  <a:srgbClr val="00D4FF"/>
                </a:solidFill>
                <a:latin typeface="Consolas"/>
                <a:ea typeface="Consolas"/>
                <a:cs typeface="Consolas"/>
                <a:sym typeface="Consolas"/>
              </a:rPr>
              <a:t>📄  apps/demo.yaml  (parent)</a:t>
            </a:r>
            <a:endParaRPr b="0" i="0" sz="1200" u="none" cap="none" strike="noStrike">
              <a:solidFill>
                <a:schemeClr val="dk1"/>
              </a:solidFill>
              <a:latin typeface="Calibri"/>
              <a:ea typeface="Calibri"/>
              <a:cs typeface="Calibri"/>
              <a:sym typeface="Calibri"/>
            </a:endParaRPr>
          </a:p>
        </p:txBody>
      </p:sp>
      <p:sp>
        <p:nvSpPr>
          <p:cNvPr id="447" name="Google Shape;447;p12"/>
          <p:cNvSpPr/>
          <p:nvPr/>
        </p:nvSpPr>
        <p:spPr>
          <a:xfrm>
            <a:off x="5897880" y="2286000"/>
            <a:ext cx="6065520" cy="237744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rgbClr val="FFFFFF"/>
                </a:solidFill>
                <a:latin typeface="Consolas"/>
                <a:ea typeface="Consolas"/>
                <a:cs typeface="Consolas"/>
                <a:sym typeface="Consolas"/>
              </a:rPr>
              <a:t>kind: </a:t>
            </a:r>
            <a:r>
              <a:rPr b="1" i="0" lang="en-US" sz="1150" u="none" cap="none" strike="noStrike">
                <a:solidFill>
                  <a:srgbClr val="00C896"/>
                </a:solidFill>
                <a:latin typeface="Consolas"/>
                <a:ea typeface="Consolas"/>
                <a:cs typeface="Consolas"/>
                <a:sym typeface="Consolas"/>
              </a:rPr>
              <a:t>Application </a:t>
            </a:r>
            <a:r>
              <a:rPr b="0" i="0" lang="en-US" sz="1150" u="none" cap="none" strike="noStrike">
                <a:solidFill>
                  <a:srgbClr val="F4F3EC"/>
                </a:solidFill>
                <a:latin typeface="Consolas"/>
                <a:ea typeface="Consolas"/>
                <a:cs typeface="Consolas"/>
                <a:sym typeface="Consolas"/>
              </a:rPr>
              <a:t># Defines an Argo CD app</a:t>
            </a:r>
            <a:br>
              <a:rPr b="0" i="0" lang="en-US" sz="1150" u="none" cap="none" strike="noStrike">
                <a:solidFill>
                  <a:srgbClr val="F4F3EC"/>
                </a:solidFill>
                <a:latin typeface="Consolas"/>
                <a:ea typeface="Consolas"/>
                <a:cs typeface="Consolas"/>
                <a:sym typeface="Consolas"/>
              </a:rPr>
            </a:br>
            <a:r>
              <a:rPr b="0" i="0" lang="en-US" sz="1150" u="none" cap="none" strike="noStrike">
                <a:solidFill>
                  <a:srgbClr val="FFFFFF"/>
                </a:solidFill>
                <a:latin typeface="Consolas"/>
                <a:ea typeface="Consolas"/>
                <a:cs typeface="Consolas"/>
                <a:sym typeface="Consolas"/>
              </a:rPr>
              <a:t>metadata:</a:t>
            </a:r>
            <a:br>
              <a:rPr b="0" i="0" lang="en-US" sz="1150" u="none" cap="none" strike="noStrike">
                <a:solidFill>
                  <a:srgbClr val="FFFFFF"/>
                </a:solidFill>
                <a:latin typeface="Consolas"/>
                <a:ea typeface="Consolas"/>
                <a:cs typeface="Consolas"/>
                <a:sym typeface="Consolas"/>
              </a:rPr>
            </a:br>
            <a:r>
              <a:rPr b="0" i="0" lang="en-US" sz="1150" u="none" cap="none" strike="noStrike">
                <a:solidFill>
                  <a:srgbClr val="00D4FF"/>
                </a:solidFill>
                <a:latin typeface="Consolas"/>
                <a:ea typeface="Consolas"/>
                <a:cs typeface="Consolas"/>
                <a:sym typeface="Consolas"/>
              </a:rPr>
              <a:t>  name</a:t>
            </a:r>
            <a:r>
              <a:rPr b="0" i="0" lang="en-US" sz="1150" u="none" cap="none" strike="noStrike">
                <a:solidFill>
                  <a:srgbClr val="FFFFFF"/>
                </a:solidFill>
                <a:latin typeface="Consolas"/>
                <a:ea typeface="Consolas"/>
                <a:cs typeface="Consolas"/>
                <a:sym typeface="Consolas"/>
              </a:rPr>
              <a:t>: </a:t>
            </a:r>
            <a:r>
              <a:rPr b="0" i="0" lang="en-US" sz="1150" u="none" cap="none" strike="noStrike">
                <a:solidFill>
                  <a:srgbClr val="FF6B35"/>
                </a:solidFill>
                <a:latin typeface="Consolas"/>
                <a:ea typeface="Consolas"/>
                <a:cs typeface="Consolas"/>
                <a:sym typeface="Consolas"/>
              </a:rPr>
              <a:t>app-of-apps-meetup-demo </a:t>
            </a:r>
            <a:r>
              <a:rPr b="0" i="0" lang="en-US" sz="1150" u="none" cap="none" strike="noStrike">
                <a:solidFill>
                  <a:srgbClr val="F4F3EC"/>
                </a:solidFill>
                <a:latin typeface="Consolas"/>
                <a:ea typeface="Consolas"/>
                <a:cs typeface="Consolas"/>
                <a:sym typeface="Consolas"/>
              </a:rPr>
              <a:t># Parent app name</a:t>
            </a:r>
            <a:br>
              <a:rPr b="0" i="0" lang="en-US" sz="1150" u="none" cap="none" strike="noStrike">
                <a:solidFill>
                  <a:srgbClr val="F4F3EC"/>
                </a:solidFill>
                <a:latin typeface="Consolas"/>
                <a:ea typeface="Consolas"/>
                <a:cs typeface="Consolas"/>
                <a:sym typeface="Consolas"/>
              </a:rPr>
            </a:br>
            <a:r>
              <a:rPr b="0" i="0" lang="en-US" sz="1150" u="none" cap="none" strike="noStrike">
                <a:solidFill>
                  <a:srgbClr val="FFFFFF"/>
                </a:solidFill>
                <a:latin typeface="Consolas"/>
                <a:ea typeface="Consolas"/>
                <a:cs typeface="Consolas"/>
                <a:sym typeface="Consolas"/>
              </a:rPr>
              <a:t>spec:</a:t>
            </a:r>
            <a:br>
              <a:rPr b="0" i="0" lang="en-US" sz="1150" u="none" cap="none" strike="noStrike">
                <a:solidFill>
                  <a:srgbClr val="FFFFFF"/>
                </a:solidFill>
                <a:latin typeface="Consolas"/>
                <a:ea typeface="Consolas"/>
                <a:cs typeface="Consolas"/>
                <a:sym typeface="Consolas"/>
              </a:rPr>
            </a:br>
            <a:r>
              <a:rPr b="0" i="0" lang="en-US" sz="1150" u="none" cap="none" strike="noStrike">
                <a:solidFill>
                  <a:srgbClr val="FFFFFF"/>
                </a:solidFill>
                <a:latin typeface="Consolas"/>
                <a:ea typeface="Consolas"/>
                <a:cs typeface="Consolas"/>
                <a:sym typeface="Consolas"/>
              </a:rPr>
              <a:t>  </a:t>
            </a:r>
            <a:r>
              <a:rPr b="0" i="0" lang="en-US" sz="1150" u="none" cap="none" strike="noStrike">
                <a:solidFill>
                  <a:srgbClr val="00D4FF"/>
                </a:solidFill>
                <a:latin typeface="Consolas"/>
                <a:ea typeface="Consolas"/>
                <a:cs typeface="Consolas"/>
                <a:sym typeface="Consolas"/>
              </a:rPr>
              <a:t>source</a:t>
            </a:r>
            <a:r>
              <a:rPr b="0" i="0" lang="en-US" sz="1150" u="none" cap="none" strike="noStrike">
                <a:solidFill>
                  <a:srgbClr val="FFFFFF"/>
                </a:solidFill>
                <a:latin typeface="Consolas"/>
                <a:ea typeface="Consolas"/>
                <a:cs typeface="Consolas"/>
                <a:sym typeface="Consolas"/>
              </a:rPr>
              <a:t>:</a:t>
            </a:r>
            <a:br>
              <a:rPr b="0" i="0" lang="en-US" sz="1150" u="none" cap="none" strike="noStrike">
                <a:solidFill>
                  <a:srgbClr val="FFFFFF"/>
                </a:solidFill>
                <a:latin typeface="Consolas"/>
                <a:ea typeface="Consolas"/>
                <a:cs typeface="Consolas"/>
                <a:sym typeface="Consolas"/>
              </a:rPr>
            </a:br>
            <a:r>
              <a:rPr b="0" i="0" lang="en-US" sz="1150" u="none" cap="none" strike="noStrike">
                <a:solidFill>
                  <a:srgbClr val="00D4FF"/>
                </a:solidFill>
                <a:latin typeface="Consolas"/>
                <a:ea typeface="Consolas"/>
                <a:cs typeface="Consolas"/>
                <a:sym typeface="Consolas"/>
              </a:rPr>
              <a:t>    path</a:t>
            </a:r>
            <a:r>
              <a:rPr b="0" i="0" lang="en-US" sz="1150" u="none" cap="none" strike="noStrike">
                <a:solidFill>
                  <a:srgbClr val="FFFFFF"/>
                </a:solidFill>
                <a:latin typeface="Consolas"/>
                <a:ea typeface="Consolas"/>
                <a:cs typeface="Consolas"/>
                <a:sym typeface="Consolas"/>
              </a:rPr>
              <a:t>: </a:t>
            </a:r>
            <a:r>
              <a:rPr b="1" i="0" lang="en-US" sz="1150" u="none" cap="none" strike="noStrike">
                <a:solidFill>
                  <a:srgbClr val="FF6B35"/>
                </a:solidFill>
                <a:latin typeface="Consolas"/>
                <a:ea typeface="Consolas"/>
                <a:cs typeface="Consolas"/>
                <a:sym typeface="Consolas"/>
              </a:rPr>
              <a:t>envs/demo</a:t>
            </a:r>
            <a:r>
              <a:rPr b="0" i="0" lang="en-US" sz="1150" u="none" cap="none" strike="noStrike">
                <a:solidFill>
                  <a:srgbClr val="FFFFFF"/>
                </a:solidFill>
                <a:latin typeface="Consolas"/>
                <a:ea typeface="Consolas"/>
                <a:cs typeface="Consolas"/>
                <a:sym typeface="Consolas"/>
              </a:rPr>
              <a:t>  </a:t>
            </a:r>
            <a:r>
              <a:rPr b="0" i="1" lang="en-US" sz="1150" u="none" cap="none" strike="noStrike">
                <a:solidFill>
                  <a:srgbClr val="F4F3EC"/>
                </a:solidFill>
                <a:latin typeface="Consolas"/>
                <a:ea typeface="Consolas"/>
                <a:cs typeface="Consolas"/>
                <a:sym typeface="Consolas"/>
              </a:rPr>
              <a:t># Folder containing child apps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50"/>
              <a:buFont typeface="Arial"/>
              <a:buNone/>
            </a:pPr>
            <a:r>
              <a:rPr b="0" i="1" lang="en-US" sz="1150" u="none" cap="none" strike="noStrike">
                <a:solidFill>
                  <a:srgbClr val="607D8B"/>
                </a:solidFill>
                <a:latin typeface="Consolas"/>
                <a:ea typeface="Consolas"/>
                <a:cs typeface="Consolas"/>
                <a:sym typeface="Consolas"/>
              </a:rPr>
              <a:t>    </a:t>
            </a:r>
            <a:r>
              <a:rPr b="0" i="0" lang="en-US" sz="1150" u="none" cap="none" strike="noStrike">
                <a:solidFill>
                  <a:srgbClr val="00D4FF"/>
                </a:solidFill>
                <a:latin typeface="Consolas"/>
                <a:ea typeface="Consolas"/>
                <a:cs typeface="Consolas"/>
                <a:sym typeface="Consolas"/>
              </a:rPr>
              <a:t>repoURL</a:t>
            </a:r>
            <a:r>
              <a:rPr b="0" i="0" lang="en-US" sz="1150" u="none" cap="none" strike="noStrike">
                <a:solidFill>
                  <a:srgbClr val="7B61FF"/>
                </a:solidFill>
                <a:latin typeface="Consolas"/>
                <a:ea typeface="Consolas"/>
                <a:cs typeface="Consolas"/>
                <a:sym typeface="Consolas"/>
              </a:rPr>
              <a:t>: github.com/smantzou/app-of-apps-meetup-demo </a:t>
            </a:r>
            <a:r>
              <a:rPr b="0" i="0" lang="en-US" sz="1150" u="none" cap="none" strike="noStrike">
                <a:solidFill>
                  <a:srgbClr val="F4F3EC"/>
                </a:solidFill>
                <a:latin typeface="Consolas"/>
                <a:ea typeface="Consolas"/>
                <a:cs typeface="Consolas"/>
                <a:sym typeface="Consolas"/>
              </a:rPr>
              <a:t># Git Repo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rgbClr val="00D4FF"/>
                </a:solidFill>
                <a:latin typeface="Consolas"/>
                <a:ea typeface="Consolas"/>
                <a:cs typeface="Consolas"/>
                <a:sym typeface="Consolas"/>
              </a:rPr>
              <a:t>    targetRevision</a:t>
            </a:r>
            <a:r>
              <a:rPr b="0" i="0" lang="en-US" sz="1150" u="none" cap="none" strike="noStrike">
                <a:solidFill>
                  <a:srgbClr val="FFFFFF"/>
                </a:solidFill>
                <a:latin typeface="Consolas"/>
                <a:ea typeface="Consolas"/>
                <a:cs typeface="Consolas"/>
                <a:sym typeface="Consolas"/>
              </a:rPr>
              <a:t>: main </a:t>
            </a:r>
            <a:r>
              <a:rPr b="0" i="1" lang="en-US" sz="1150" u="none" cap="none" strike="noStrike">
                <a:solidFill>
                  <a:srgbClr val="F4F3EC"/>
                </a:solidFill>
                <a:latin typeface="Consolas"/>
                <a:ea typeface="Consolas"/>
                <a:cs typeface="Consolas"/>
                <a:sym typeface="Consolas"/>
              </a:rPr>
              <a:t># Branch/tag to track</a:t>
            </a:r>
            <a:br>
              <a:rPr b="0" i="0" lang="en-US" sz="1150" u="none" cap="none" strike="noStrike">
                <a:solidFill>
                  <a:srgbClr val="F4F3EC"/>
                </a:solidFill>
                <a:latin typeface="Consolas"/>
                <a:ea typeface="Consolas"/>
                <a:cs typeface="Consolas"/>
                <a:sym typeface="Consolas"/>
              </a:rPr>
            </a:br>
            <a:r>
              <a:rPr b="0" i="0" lang="en-US" sz="1150" u="none" cap="none" strike="noStrike">
                <a:solidFill>
                  <a:srgbClr val="F4F3EC"/>
                </a:solidFill>
                <a:latin typeface="Consolas"/>
                <a:ea typeface="Consolas"/>
                <a:cs typeface="Consolas"/>
                <a:sym typeface="Consolas"/>
              </a:rPr>
              <a:t>    </a:t>
            </a:r>
            <a:r>
              <a:rPr b="0" i="0" lang="en-US" sz="1150" u="none" cap="none" strike="noStrike">
                <a:solidFill>
                  <a:srgbClr val="00D4FF"/>
                </a:solidFill>
                <a:latin typeface="Consolas"/>
                <a:ea typeface="Consolas"/>
                <a:cs typeface="Consolas"/>
                <a:sym typeface="Consolas"/>
              </a:rPr>
              <a:t>directory</a:t>
            </a:r>
            <a:r>
              <a:rPr b="0" i="0" lang="en-US" sz="1150" u="none" cap="none" strike="noStrike">
                <a:solidFill>
                  <a:srgbClr val="FFFFFF"/>
                </a:solidFill>
                <a:latin typeface="Consolas"/>
                <a:ea typeface="Consolas"/>
                <a:cs typeface="Consolas"/>
                <a:sym typeface="Consolas"/>
              </a:rPr>
              <a:t>:</a:t>
            </a:r>
            <a:br>
              <a:rPr b="0" i="0" lang="en-US" sz="1150" u="none" cap="none" strike="noStrike">
                <a:solidFill>
                  <a:srgbClr val="FFFFFF"/>
                </a:solidFill>
                <a:latin typeface="Consolas"/>
                <a:ea typeface="Consolas"/>
                <a:cs typeface="Consolas"/>
                <a:sym typeface="Consolas"/>
              </a:rPr>
            </a:br>
            <a:r>
              <a:rPr b="0" i="0" lang="en-US" sz="1150" u="none" cap="none" strike="noStrike">
                <a:solidFill>
                  <a:srgbClr val="00D4FF"/>
                </a:solidFill>
                <a:latin typeface="Consolas"/>
                <a:ea typeface="Consolas"/>
                <a:cs typeface="Consolas"/>
                <a:sym typeface="Consolas"/>
              </a:rPr>
              <a:t>      recurse</a:t>
            </a:r>
            <a:r>
              <a:rPr b="0" i="0" lang="en-US" sz="1150" u="none" cap="none" strike="noStrike">
                <a:solidFill>
                  <a:srgbClr val="FFFFFF"/>
                </a:solidFill>
                <a:latin typeface="Consolas"/>
                <a:ea typeface="Consolas"/>
                <a:cs typeface="Consolas"/>
                <a:sym typeface="Consolas"/>
              </a:rPr>
              <a:t>: </a:t>
            </a:r>
            <a:r>
              <a:rPr b="0" i="0" lang="en-US" sz="1150" u="none" cap="none" strike="noStrike">
                <a:solidFill>
                  <a:srgbClr val="FF6B35"/>
                </a:solidFill>
                <a:latin typeface="Consolas"/>
                <a:ea typeface="Consolas"/>
                <a:cs typeface="Consolas"/>
                <a:sym typeface="Consolas"/>
              </a:rPr>
              <a:t>true</a:t>
            </a:r>
            <a:r>
              <a:rPr b="0" i="0" lang="en-US" sz="1150" u="none" cap="none" strike="noStrike">
                <a:solidFill>
                  <a:srgbClr val="FFFFFF"/>
                </a:solidFill>
                <a:latin typeface="Consolas"/>
                <a:ea typeface="Consolas"/>
                <a:cs typeface="Consolas"/>
                <a:sym typeface="Consolas"/>
              </a:rPr>
              <a:t>  </a:t>
            </a:r>
            <a:r>
              <a:rPr b="0" i="1" lang="en-US" sz="1150" u="none" cap="none" strike="noStrike">
                <a:solidFill>
                  <a:srgbClr val="F4F3EC"/>
                </a:solidFill>
                <a:latin typeface="Consolas"/>
                <a:ea typeface="Consolas"/>
                <a:cs typeface="Consolas"/>
                <a:sym typeface="Consolas"/>
              </a:rPr>
              <a:t># Scan subfolders for apps</a:t>
            </a:r>
            <a:br>
              <a:rPr b="0" i="1" lang="en-US" sz="1150" u="none" cap="none" strike="noStrike">
                <a:solidFill>
                  <a:srgbClr val="607D8B"/>
                </a:solidFill>
                <a:latin typeface="Consolas"/>
                <a:ea typeface="Consolas"/>
                <a:cs typeface="Consolas"/>
                <a:sym typeface="Consolas"/>
              </a:rPr>
            </a:br>
            <a:r>
              <a:rPr b="0" i="0" lang="en-US" sz="1150" u="none" cap="none" strike="noStrike">
                <a:solidFill>
                  <a:srgbClr val="00D4FF"/>
                </a:solidFill>
                <a:latin typeface="Consolas"/>
                <a:ea typeface="Consolas"/>
                <a:cs typeface="Consolas"/>
                <a:sym typeface="Consolas"/>
              </a:rPr>
              <a:t>  destination</a:t>
            </a:r>
            <a:r>
              <a:rPr b="0" i="0" lang="en-US" sz="1150" u="none" cap="none" strike="noStrike">
                <a:solidFill>
                  <a:srgbClr val="FFFFFF"/>
                </a:solidFill>
                <a:latin typeface="Consolas"/>
                <a:ea typeface="Consolas"/>
                <a:cs typeface="Consolas"/>
                <a:sym typeface="Consolas"/>
              </a:rPr>
              <a:t>: { server: </a:t>
            </a:r>
            <a:r>
              <a:rPr b="0" i="0" lang="en-US" sz="1150" u="sng" cap="none" strike="noStrike">
                <a:solidFill>
                  <a:srgbClr val="FFFFFF"/>
                </a:solidFill>
                <a:latin typeface="Consolas"/>
                <a:ea typeface="Consolas"/>
                <a:cs typeface="Consolas"/>
                <a:sym typeface="Consolas"/>
              </a:rPr>
              <a:t>https://kubernetes.default.svc</a:t>
            </a:r>
            <a:r>
              <a:rPr b="0" i="0" lang="en-US" sz="1150" u="none" cap="none" strike="noStrike">
                <a:solidFill>
                  <a:srgbClr val="FFFFFF"/>
                </a:solidFill>
                <a:latin typeface="Consolas"/>
                <a:ea typeface="Consolas"/>
                <a:cs typeface="Consolas"/>
                <a:sym typeface="Consolas"/>
              </a:rPr>
              <a:t> } </a:t>
            </a:r>
            <a:r>
              <a:rPr b="0" i="0" lang="en-US" sz="1150" u="none" cap="none" strike="noStrike">
                <a:solidFill>
                  <a:srgbClr val="F4F3EC"/>
                </a:solidFill>
                <a:latin typeface="Consolas"/>
                <a:ea typeface="Consolas"/>
                <a:cs typeface="Consolas"/>
                <a:sym typeface="Consolas"/>
              </a:rPr>
              <a:t># Target Cluster</a:t>
            </a:r>
            <a:br>
              <a:rPr b="0" i="0" lang="en-US" sz="1150" u="none" cap="none" strike="noStrike">
                <a:solidFill>
                  <a:srgbClr val="FFFFFF"/>
                </a:solidFill>
                <a:latin typeface="Consolas"/>
                <a:ea typeface="Consolas"/>
                <a:cs typeface="Consolas"/>
                <a:sym typeface="Consolas"/>
              </a:rPr>
            </a:br>
            <a:r>
              <a:rPr b="0" i="0" lang="en-US" sz="1150" u="none" cap="none" strike="noStrike">
                <a:solidFill>
                  <a:srgbClr val="00D4FF"/>
                </a:solidFill>
                <a:latin typeface="Consolas"/>
                <a:ea typeface="Consolas"/>
                <a:cs typeface="Consolas"/>
                <a:sym typeface="Consolas"/>
              </a:rPr>
              <a:t>  syncPolicy</a:t>
            </a:r>
            <a:r>
              <a:rPr b="0" i="0" lang="en-US" sz="1150" u="none" cap="none" strike="noStrike">
                <a:solidFill>
                  <a:srgbClr val="FFFFFF"/>
                </a:solidFill>
                <a:latin typeface="Consolas"/>
                <a:ea typeface="Consolas"/>
                <a:cs typeface="Consolas"/>
                <a:sym typeface="Consolas"/>
              </a:rPr>
              <a:t>: { automated: { prune: </a:t>
            </a:r>
            <a:r>
              <a:rPr b="0" i="0" lang="en-US" sz="1150" u="none" cap="none" strike="noStrike">
                <a:solidFill>
                  <a:srgbClr val="FF6B35"/>
                </a:solidFill>
                <a:latin typeface="Consolas"/>
                <a:ea typeface="Consolas"/>
                <a:cs typeface="Consolas"/>
                <a:sym typeface="Consolas"/>
              </a:rPr>
              <a:t>true</a:t>
            </a:r>
            <a:r>
              <a:rPr b="0" i="0" lang="en-US" sz="1150" u="none" cap="none" strike="noStrike">
                <a:solidFill>
                  <a:srgbClr val="FFFFFF"/>
                </a:solidFill>
                <a:latin typeface="Consolas"/>
                <a:ea typeface="Consolas"/>
                <a:cs typeface="Consolas"/>
                <a:sym typeface="Consolas"/>
              </a:rPr>
              <a:t>, selfHeal: </a:t>
            </a:r>
            <a:r>
              <a:rPr b="0" i="0" lang="en-US" sz="1150" u="none" cap="none" strike="noStrike">
                <a:solidFill>
                  <a:srgbClr val="FF6B35"/>
                </a:solidFill>
                <a:latin typeface="Consolas"/>
                <a:ea typeface="Consolas"/>
                <a:cs typeface="Consolas"/>
                <a:sym typeface="Consolas"/>
              </a:rPr>
              <a:t>true</a:t>
            </a:r>
            <a:r>
              <a:rPr b="0" i="0" lang="en-US" sz="1150" u="none" cap="none" strike="noStrike">
                <a:solidFill>
                  <a:srgbClr val="FFFFFF"/>
                </a:solidFill>
                <a:latin typeface="Consolas"/>
                <a:ea typeface="Consolas"/>
                <a:cs typeface="Consolas"/>
                <a:sym typeface="Consolas"/>
              </a:rPr>
              <a:t> } } </a:t>
            </a:r>
            <a:r>
              <a:rPr b="0" i="0" lang="en-US" sz="1150" u="none" cap="none" strike="noStrike">
                <a:solidFill>
                  <a:srgbClr val="F4F3EC"/>
                </a:solidFill>
                <a:latin typeface="Consolas"/>
                <a:ea typeface="Consolas"/>
                <a:cs typeface="Consolas"/>
                <a:sym typeface="Consolas"/>
              </a:rPr>
              <a:t># Policies</a:t>
            </a:r>
            <a:endParaRPr b="0" i="0" sz="1150" u="none" cap="none" strike="noStrike">
              <a:solidFill>
                <a:srgbClr val="F4F3EC"/>
              </a:solidFill>
              <a:latin typeface="Calibri"/>
              <a:ea typeface="Calibri"/>
              <a:cs typeface="Calibri"/>
              <a:sym typeface="Calibri"/>
            </a:endParaRPr>
          </a:p>
        </p:txBody>
      </p:sp>
      <p:sp>
        <p:nvSpPr>
          <p:cNvPr id="448" name="Google Shape;448;p12"/>
          <p:cNvSpPr/>
          <p:nvPr/>
        </p:nvSpPr>
        <p:spPr>
          <a:xfrm>
            <a:off x="5715000" y="4937760"/>
            <a:ext cx="6248400" cy="1371600"/>
          </a:xfrm>
          <a:prstGeom prst="rect">
            <a:avLst/>
          </a:prstGeom>
          <a:solidFill>
            <a:srgbClr val="1A2840"/>
          </a:solidFill>
          <a:ln cap="flat" cmpd="sng" w="127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2"/>
          <p:cNvSpPr/>
          <p:nvPr/>
        </p:nvSpPr>
        <p:spPr>
          <a:xfrm>
            <a:off x="5943600" y="5074920"/>
            <a:ext cx="539496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400"/>
              <a:buFont typeface="Calibri"/>
              <a:buNone/>
            </a:pPr>
            <a:r>
              <a:rPr b="1" i="0" lang="en-US" sz="1400" u="none" cap="none" strike="noStrike">
                <a:solidFill>
                  <a:srgbClr val="00C896"/>
                </a:solidFill>
                <a:latin typeface="Calibri"/>
                <a:ea typeface="Calibri"/>
                <a:cs typeface="Calibri"/>
                <a:sym typeface="Calibri"/>
              </a:rPr>
              <a:t>✨  What happens when you apply this one file</a:t>
            </a:r>
            <a:endParaRPr b="0" i="0" sz="1400" u="none" cap="none" strike="noStrike">
              <a:solidFill>
                <a:schemeClr val="dk1"/>
              </a:solidFill>
              <a:latin typeface="Calibri"/>
              <a:ea typeface="Calibri"/>
              <a:cs typeface="Calibri"/>
              <a:sym typeface="Calibri"/>
            </a:endParaRPr>
          </a:p>
        </p:txBody>
      </p:sp>
      <p:sp>
        <p:nvSpPr>
          <p:cNvPr id="450" name="Google Shape;450;p12"/>
          <p:cNvSpPr/>
          <p:nvPr/>
        </p:nvSpPr>
        <p:spPr>
          <a:xfrm>
            <a:off x="5989320" y="5486400"/>
            <a:ext cx="2743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300"/>
              <a:buFont typeface="Calibri"/>
              <a:buNone/>
            </a:pPr>
            <a:r>
              <a:rPr b="1" i="0" lang="en-US" sz="1300" u="none" cap="none" strike="noStrike">
                <a:solidFill>
                  <a:srgbClr val="00D4FF"/>
                </a:solidFill>
                <a:latin typeface="Calibri"/>
                <a:ea typeface="Calibri"/>
                <a:cs typeface="Calibri"/>
                <a:sym typeface="Calibri"/>
              </a:rPr>
              <a:t>1.</a:t>
            </a:r>
            <a:endParaRPr b="0" i="0" sz="1300" u="none" cap="none" strike="noStrike">
              <a:solidFill>
                <a:schemeClr val="dk1"/>
              </a:solidFill>
              <a:latin typeface="Calibri"/>
              <a:ea typeface="Calibri"/>
              <a:cs typeface="Calibri"/>
              <a:sym typeface="Calibri"/>
            </a:endParaRPr>
          </a:p>
        </p:txBody>
      </p:sp>
      <p:sp>
        <p:nvSpPr>
          <p:cNvPr id="451" name="Google Shape;451;p12"/>
          <p:cNvSpPr/>
          <p:nvPr/>
        </p:nvSpPr>
        <p:spPr>
          <a:xfrm>
            <a:off x="6217920" y="5486400"/>
            <a:ext cx="521208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Argo CD scans envs/demo/ recursively for Applications</a:t>
            </a:r>
            <a:endParaRPr b="0" i="0" sz="1200" u="none" cap="none" strike="noStrike">
              <a:solidFill>
                <a:schemeClr val="dk1"/>
              </a:solidFill>
              <a:latin typeface="Calibri"/>
              <a:ea typeface="Calibri"/>
              <a:cs typeface="Calibri"/>
              <a:sym typeface="Calibri"/>
            </a:endParaRPr>
          </a:p>
        </p:txBody>
      </p:sp>
      <p:sp>
        <p:nvSpPr>
          <p:cNvPr id="452" name="Google Shape;452;p12"/>
          <p:cNvSpPr/>
          <p:nvPr/>
        </p:nvSpPr>
        <p:spPr>
          <a:xfrm>
            <a:off x="5989320" y="5742432"/>
            <a:ext cx="2743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300"/>
              <a:buFont typeface="Calibri"/>
              <a:buNone/>
            </a:pPr>
            <a:r>
              <a:rPr b="1" i="0" lang="en-US" sz="1300" u="none" cap="none" strike="noStrike">
                <a:solidFill>
                  <a:srgbClr val="00D4FF"/>
                </a:solidFill>
                <a:latin typeface="Calibri"/>
                <a:ea typeface="Calibri"/>
                <a:cs typeface="Calibri"/>
                <a:sym typeface="Calibri"/>
              </a:rPr>
              <a:t>2.</a:t>
            </a:r>
            <a:endParaRPr b="0" i="0" sz="1300" u="none" cap="none" strike="noStrike">
              <a:solidFill>
                <a:schemeClr val="dk1"/>
              </a:solidFill>
              <a:latin typeface="Calibri"/>
              <a:ea typeface="Calibri"/>
              <a:cs typeface="Calibri"/>
              <a:sym typeface="Calibri"/>
            </a:endParaRPr>
          </a:p>
        </p:txBody>
      </p:sp>
      <p:sp>
        <p:nvSpPr>
          <p:cNvPr id="453" name="Google Shape;453;p12"/>
          <p:cNvSpPr/>
          <p:nvPr/>
        </p:nvSpPr>
        <p:spPr>
          <a:xfrm>
            <a:off x="6217920" y="5742432"/>
            <a:ext cx="521208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It finds and creates dummy and nginx child Applications</a:t>
            </a:r>
            <a:endParaRPr b="0" i="0" sz="1200" u="none" cap="none" strike="noStrike">
              <a:solidFill>
                <a:schemeClr val="dk1"/>
              </a:solidFill>
              <a:latin typeface="Calibri"/>
              <a:ea typeface="Calibri"/>
              <a:cs typeface="Calibri"/>
              <a:sym typeface="Calibri"/>
            </a:endParaRPr>
          </a:p>
        </p:txBody>
      </p:sp>
      <p:sp>
        <p:nvSpPr>
          <p:cNvPr id="454" name="Google Shape;454;p12"/>
          <p:cNvSpPr/>
          <p:nvPr/>
        </p:nvSpPr>
        <p:spPr>
          <a:xfrm>
            <a:off x="5989320" y="5998464"/>
            <a:ext cx="27432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300"/>
              <a:buFont typeface="Calibri"/>
              <a:buNone/>
            </a:pPr>
            <a:r>
              <a:rPr b="1" i="0" lang="en-US" sz="1300" u="none" cap="none" strike="noStrike">
                <a:solidFill>
                  <a:srgbClr val="00D4FF"/>
                </a:solidFill>
                <a:latin typeface="Calibri"/>
                <a:ea typeface="Calibri"/>
                <a:cs typeface="Calibri"/>
                <a:sym typeface="Calibri"/>
              </a:rPr>
              <a:t>3.</a:t>
            </a:r>
            <a:endParaRPr b="0" i="0" sz="1300" u="none" cap="none" strike="noStrike">
              <a:solidFill>
                <a:schemeClr val="dk1"/>
              </a:solidFill>
              <a:latin typeface="Calibri"/>
              <a:ea typeface="Calibri"/>
              <a:cs typeface="Calibri"/>
              <a:sym typeface="Calibri"/>
            </a:endParaRPr>
          </a:p>
        </p:txBody>
      </p:sp>
      <p:sp>
        <p:nvSpPr>
          <p:cNvPr id="455" name="Google Shape;455;p12"/>
          <p:cNvSpPr/>
          <p:nvPr/>
        </p:nvSpPr>
        <p:spPr>
          <a:xfrm>
            <a:off x="6217920" y="5998464"/>
            <a:ext cx="521208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Each child syncs its Helm chart into its own namespace</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460" name="Shape 460"/>
        <p:cNvGrpSpPr/>
        <p:nvPr/>
      </p:nvGrpSpPr>
      <p:grpSpPr>
        <a:xfrm>
          <a:off x="0" y="0"/>
          <a:ext cx="0" cy="0"/>
          <a:chOff x="0" y="0"/>
          <a:chExt cx="0" cy="0"/>
        </a:xfrm>
      </p:grpSpPr>
      <p:sp>
        <p:nvSpPr>
          <p:cNvPr id="461" name="Google Shape;461;p13"/>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3"/>
          <p:cNvSpPr/>
          <p:nvPr/>
        </p:nvSpPr>
        <p:spPr>
          <a:xfrm>
            <a:off x="2" y="822960"/>
            <a:ext cx="12191695" cy="36576"/>
          </a:xfrm>
          <a:prstGeom prst="rect">
            <a:avLst/>
          </a:prstGeom>
          <a:solidFill>
            <a:srgbClr val="7B61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463" name="Google Shape;463;p13"/>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464" name="Google Shape;464;p13"/>
          <p:cNvSpPr/>
          <p:nvPr/>
        </p:nvSpPr>
        <p:spPr>
          <a:xfrm>
            <a:off x="1143000" y="137160"/>
            <a:ext cx="100584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Public Charts vs Custom Charts</a:t>
            </a:r>
            <a:endParaRPr b="0" i="0" sz="2800" u="none" cap="none" strike="noStrike">
              <a:solidFill>
                <a:schemeClr val="dk1"/>
              </a:solidFill>
              <a:latin typeface="Calibri"/>
              <a:ea typeface="Calibri"/>
              <a:cs typeface="Calibri"/>
              <a:sym typeface="Calibri"/>
            </a:endParaRPr>
          </a:p>
        </p:txBody>
      </p:sp>
      <p:sp>
        <p:nvSpPr>
          <p:cNvPr id="465" name="Google Shape;465;p13"/>
          <p:cNvSpPr/>
          <p:nvPr/>
        </p:nvSpPr>
        <p:spPr>
          <a:xfrm>
            <a:off x="822962" y="105156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500"/>
              <a:buFont typeface="Calibri"/>
              <a:buNone/>
            </a:pPr>
            <a:r>
              <a:rPr b="0" i="1" lang="en-US" sz="1500" u="none" cap="none" strike="noStrike">
                <a:solidFill>
                  <a:srgbClr val="B0C4DE"/>
                </a:solidFill>
                <a:latin typeface="Calibri"/>
                <a:ea typeface="Calibri"/>
                <a:cs typeface="Calibri"/>
                <a:sym typeface="Calibri"/>
              </a:rPr>
              <a:t>Argo CD doesn't care where the chart lives. Both children use the same Application CRD — just different sources.</a:t>
            </a:r>
            <a:endParaRPr b="0" i="0" sz="1500" u="none" cap="none" strike="noStrike">
              <a:solidFill>
                <a:schemeClr val="dk1"/>
              </a:solidFill>
              <a:latin typeface="Calibri"/>
              <a:ea typeface="Calibri"/>
              <a:cs typeface="Calibri"/>
              <a:sym typeface="Calibri"/>
            </a:endParaRPr>
          </a:p>
        </p:txBody>
      </p:sp>
      <p:sp>
        <p:nvSpPr>
          <p:cNvPr id="466" name="Google Shape;466;p13"/>
          <p:cNvSpPr/>
          <p:nvPr/>
        </p:nvSpPr>
        <p:spPr>
          <a:xfrm>
            <a:off x="304800" y="1794962"/>
            <a:ext cx="5532120" cy="4526280"/>
          </a:xfrm>
          <a:prstGeom prst="rect">
            <a:avLst/>
          </a:prstGeom>
          <a:solidFill>
            <a:srgbClr val="1A2840"/>
          </a:solidFill>
          <a:ln cap="flat" cmpd="sng" w="12700">
            <a:solidFill>
              <a:srgbClr val="7B61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3"/>
          <p:cNvSpPr/>
          <p:nvPr/>
        </p:nvSpPr>
        <p:spPr>
          <a:xfrm>
            <a:off x="304800" y="1794962"/>
            <a:ext cx="5532120" cy="73152"/>
          </a:xfrm>
          <a:prstGeom prst="rect">
            <a:avLst/>
          </a:prstGeom>
          <a:solidFill>
            <a:srgbClr val="7B61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468" name="Google Shape;468;p13"/>
          <p:cNvPicPr preferRelativeResize="0"/>
          <p:nvPr/>
        </p:nvPicPr>
        <p:blipFill rotWithShape="1">
          <a:blip r:embed="rId4">
            <a:alphaModFix/>
          </a:blip>
          <a:srcRect b="0" l="0" r="0" t="0"/>
          <a:stretch/>
        </p:blipFill>
        <p:spPr>
          <a:xfrm>
            <a:off x="579120" y="2069282"/>
            <a:ext cx="548640" cy="548640"/>
          </a:xfrm>
          <a:prstGeom prst="rect">
            <a:avLst/>
          </a:prstGeom>
          <a:noFill/>
          <a:ln>
            <a:noFill/>
          </a:ln>
        </p:spPr>
      </p:pic>
      <p:sp>
        <p:nvSpPr>
          <p:cNvPr id="469" name="Google Shape;469;p13"/>
          <p:cNvSpPr/>
          <p:nvPr/>
        </p:nvSpPr>
        <p:spPr>
          <a:xfrm>
            <a:off x="1264920" y="2069282"/>
            <a:ext cx="1828800" cy="5029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nginx</a:t>
            </a:r>
            <a:endParaRPr b="0" i="0" sz="2600" u="none" cap="none" strike="noStrike">
              <a:solidFill>
                <a:schemeClr val="dk1"/>
              </a:solidFill>
              <a:latin typeface="Calibri"/>
              <a:ea typeface="Calibri"/>
              <a:cs typeface="Calibri"/>
              <a:sym typeface="Calibri"/>
            </a:endParaRPr>
          </a:p>
        </p:txBody>
      </p:sp>
      <p:sp>
        <p:nvSpPr>
          <p:cNvPr id="470" name="Google Shape;470;p13"/>
          <p:cNvSpPr/>
          <p:nvPr/>
        </p:nvSpPr>
        <p:spPr>
          <a:xfrm>
            <a:off x="3916680" y="2160722"/>
            <a:ext cx="1691640" cy="365760"/>
          </a:xfrm>
          <a:prstGeom prst="rect">
            <a:avLst/>
          </a:prstGeom>
          <a:solidFill>
            <a:srgbClr val="0F1923"/>
          </a:solidFill>
          <a:ln cap="flat" cmpd="sng" w="12700">
            <a:solidFill>
              <a:srgbClr val="7B61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471" name="Google Shape;471;p13"/>
          <p:cNvSpPr/>
          <p:nvPr/>
        </p:nvSpPr>
        <p:spPr>
          <a:xfrm>
            <a:off x="3916680" y="2160722"/>
            <a:ext cx="1691640"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B61FF"/>
              </a:buClr>
              <a:buSzPts val="1100"/>
              <a:buFont typeface="Calibri"/>
              <a:buNone/>
            </a:pPr>
            <a:r>
              <a:rPr b="1" i="0" lang="en-US" sz="1200" u="none" cap="none" strike="noStrike">
                <a:solidFill>
                  <a:srgbClr val="7B61FF"/>
                </a:solidFill>
                <a:latin typeface="Calibri"/>
                <a:ea typeface="Calibri"/>
                <a:cs typeface="Calibri"/>
                <a:sym typeface="Calibri"/>
              </a:rPr>
              <a:t>PUBLIC  CHART</a:t>
            </a:r>
            <a:endParaRPr b="0" i="0" sz="1200" u="none" cap="none" strike="noStrike">
              <a:solidFill>
                <a:schemeClr val="dk1"/>
              </a:solidFill>
              <a:latin typeface="Calibri"/>
              <a:ea typeface="Calibri"/>
              <a:cs typeface="Calibri"/>
              <a:sym typeface="Calibri"/>
            </a:endParaRPr>
          </a:p>
        </p:txBody>
      </p:sp>
      <p:sp>
        <p:nvSpPr>
          <p:cNvPr id="472" name="Google Shape;472;p13"/>
          <p:cNvSpPr/>
          <p:nvPr/>
        </p:nvSpPr>
        <p:spPr>
          <a:xfrm>
            <a:off x="579120" y="2709362"/>
            <a:ext cx="4983480" cy="4114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300"/>
              <a:buFont typeface="Calibri"/>
              <a:buNone/>
            </a:pPr>
            <a:r>
              <a:rPr b="0" i="1" lang="en-US" sz="1300" u="none" cap="none" strike="noStrike">
                <a:solidFill>
                  <a:srgbClr val="B0C4DE"/>
                </a:solidFill>
                <a:latin typeface="Calibri"/>
                <a:ea typeface="Calibri"/>
                <a:cs typeface="Calibri"/>
                <a:sym typeface="Calibri"/>
              </a:rPr>
              <a:t>Pulled from an external public Helm repository. No code in our repo.</a:t>
            </a:r>
            <a:endParaRPr b="0" i="0" sz="1300" u="none" cap="none" strike="noStrike">
              <a:solidFill>
                <a:schemeClr val="dk1"/>
              </a:solidFill>
              <a:latin typeface="Calibri"/>
              <a:ea typeface="Calibri"/>
              <a:cs typeface="Calibri"/>
              <a:sym typeface="Calibri"/>
            </a:endParaRPr>
          </a:p>
        </p:txBody>
      </p:sp>
      <p:sp>
        <p:nvSpPr>
          <p:cNvPr id="473" name="Google Shape;473;p13"/>
          <p:cNvSpPr/>
          <p:nvPr/>
        </p:nvSpPr>
        <p:spPr>
          <a:xfrm>
            <a:off x="579120" y="3212282"/>
            <a:ext cx="4983480" cy="2103120"/>
          </a:xfrm>
          <a:prstGeom prst="rect">
            <a:avLst/>
          </a:prstGeom>
          <a:solidFill>
            <a:srgbClr val="081E1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3"/>
          <p:cNvSpPr/>
          <p:nvPr/>
        </p:nvSpPr>
        <p:spPr>
          <a:xfrm>
            <a:off x="716280" y="3349442"/>
            <a:ext cx="4709160" cy="182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Consolas"/>
              <a:buNone/>
            </a:pPr>
            <a:r>
              <a:rPr b="0" i="0" lang="en-US" sz="1100" u="none" cap="none" strike="noStrike">
                <a:solidFill>
                  <a:srgbClr val="FFFFFF"/>
                </a:solidFill>
                <a:latin typeface="Consolas"/>
                <a:ea typeface="Consolas"/>
                <a:cs typeface="Consolas"/>
                <a:sym typeface="Consolas"/>
              </a:rPr>
              <a:t>source:</a:t>
            </a:r>
            <a:br>
              <a:rPr b="0" i="0" lang="en-US" sz="1100" u="none" cap="none" strike="noStrike">
                <a:solidFill>
                  <a:srgbClr val="FFFFFF"/>
                </a:solidFill>
                <a:latin typeface="Consolas"/>
                <a:ea typeface="Consolas"/>
                <a:cs typeface="Consolas"/>
                <a:sym typeface="Consolas"/>
              </a:rPr>
            </a:br>
            <a:r>
              <a:rPr b="0" i="0" lang="en-US" sz="1100" u="none" cap="none" strike="noStrike">
                <a:solidFill>
                  <a:srgbClr val="00D4FF"/>
                </a:solidFill>
                <a:latin typeface="Consolas"/>
                <a:ea typeface="Consolas"/>
                <a:cs typeface="Consolas"/>
                <a:sym typeface="Consolas"/>
              </a:rPr>
              <a:t>  repoURL</a:t>
            </a:r>
            <a:r>
              <a:rPr b="0" i="0" lang="en-US" sz="1100" u="none" cap="none" strike="noStrike">
                <a:solidFill>
                  <a:srgbClr val="FFFFFF"/>
                </a:solidFill>
                <a:latin typeface="Consolas"/>
                <a:ea typeface="Consolas"/>
                <a:cs typeface="Consolas"/>
                <a:sym typeface="Consolas"/>
              </a:rPr>
              <a:t>: </a:t>
            </a:r>
            <a:r>
              <a:rPr b="1" i="0" lang="en-US" sz="1100" u="none" cap="none" strike="noStrike">
                <a:solidFill>
                  <a:srgbClr val="7B61FF"/>
                </a:solidFill>
                <a:latin typeface="Consolas"/>
                <a:ea typeface="Consolas"/>
                <a:cs typeface="Consolas"/>
                <a:sym typeface="Consolas"/>
              </a:rPr>
              <a:t>charts.bitnami.com/bitnami </a:t>
            </a:r>
            <a:r>
              <a:rPr b="0" i="1" lang="en-US" sz="1100" u="none" cap="none" strike="noStrike">
                <a:solidFill>
                  <a:srgbClr val="F4F3EC"/>
                </a:solidFill>
                <a:latin typeface="Consolas"/>
                <a:ea typeface="Consolas"/>
                <a:cs typeface="Consolas"/>
                <a:sym typeface="Consolas"/>
              </a:rPr>
              <a:t># Helm repo URL</a:t>
            </a:r>
            <a:br>
              <a:rPr b="0" i="1" lang="en-US" sz="1100" u="none" cap="none" strike="noStrike">
                <a:solidFill>
                  <a:srgbClr val="F4F3EC"/>
                </a:solidFill>
                <a:latin typeface="Consolas"/>
                <a:ea typeface="Consolas"/>
                <a:cs typeface="Consolas"/>
                <a:sym typeface="Consolas"/>
              </a:rPr>
            </a:br>
            <a:r>
              <a:rPr b="0" i="0" lang="en-US" sz="1100" u="none" cap="none" strike="noStrike">
                <a:solidFill>
                  <a:srgbClr val="00D4FF"/>
                </a:solidFill>
                <a:latin typeface="Consolas"/>
                <a:ea typeface="Consolas"/>
                <a:cs typeface="Consolas"/>
                <a:sym typeface="Consolas"/>
              </a:rPr>
              <a:t>  chart</a:t>
            </a:r>
            <a:r>
              <a:rPr b="0" i="0" lang="en-US" sz="1100" u="none" cap="none" strike="noStrike">
                <a:solidFill>
                  <a:srgbClr val="FFFFFF"/>
                </a:solidFill>
                <a:latin typeface="Consolas"/>
                <a:ea typeface="Consolas"/>
                <a:cs typeface="Consolas"/>
                <a:sym typeface="Consolas"/>
              </a:rPr>
              <a:t>: </a:t>
            </a:r>
            <a:r>
              <a:rPr b="0" i="0" lang="en-US" sz="1100" u="none" cap="none" strike="noStrike">
                <a:solidFill>
                  <a:srgbClr val="FF6B35"/>
                </a:solidFill>
                <a:latin typeface="Consolas"/>
                <a:ea typeface="Consolas"/>
                <a:cs typeface="Consolas"/>
                <a:sym typeface="Consolas"/>
              </a:rPr>
              <a:t>nginx </a:t>
            </a:r>
            <a:r>
              <a:rPr b="0" i="1" lang="en-US" sz="1100" u="none" cap="none" strike="noStrike">
                <a:solidFill>
                  <a:srgbClr val="F4F3EC"/>
                </a:solidFill>
                <a:latin typeface="Consolas"/>
                <a:ea typeface="Consolas"/>
                <a:cs typeface="Consolas"/>
                <a:sym typeface="Consolas"/>
              </a:rPr>
              <a:t># chart name to install</a:t>
            </a:r>
            <a:br>
              <a:rPr b="0" i="1" lang="en-US" sz="1100" u="none" cap="none" strike="noStrike">
                <a:solidFill>
                  <a:srgbClr val="F4F3EC"/>
                </a:solidFill>
                <a:latin typeface="Consolas"/>
                <a:ea typeface="Consolas"/>
                <a:cs typeface="Consolas"/>
                <a:sym typeface="Consolas"/>
              </a:rPr>
            </a:br>
            <a:r>
              <a:rPr b="0" i="0" lang="en-US" sz="1100" u="none" cap="none" strike="noStrike">
                <a:solidFill>
                  <a:srgbClr val="00D4FF"/>
                </a:solidFill>
                <a:latin typeface="Consolas"/>
                <a:ea typeface="Consolas"/>
                <a:cs typeface="Consolas"/>
                <a:sym typeface="Consolas"/>
              </a:rPr>
              <a:t>  targetRevision</a:t>
            </a:r>
            <a:r>
              <a:rPr b="0" i="0" lang="en-US" sz="1100" u="none" cap="none" strike="noStrike">
                <a:solidFill>
                  <a:srgbClr val="FFFFFF"/>
                </a:solidFill>
                <a:latin typeface="Consolas"/>
                <a:ea typeface="Consolas"/>
                <a:cs typeface="Consolas"/>
                <a:sym typeface="Consolas"/>
              </a:rPr>
              <a:t>: </a:t>
            </a:r>
            <a:r>
              <a:rPr b="0" i="0" lang="en-US" sz="1100" u="none" cap="none" strike="noStrike">
                <a:solidFill>
                  <a:srgbClr val="FF6B35"/>
                </a:solidFill>
                <a:latin typeface="Consolas"/>
                <a:ea typeface="Consolas"/>
                <a:cs typeface="Consolas"/>
                <a:sym typeface="Consolas"/>
              </a:rPr>
              <a:t>23.0.0 </a:t>
            </a:r>
            <a:r>
              <a:rPr b="0" i="1" lang="en-US" sz="1100" u="none" cap="none" strike="noStrike">
                <a:solidFill>
                  <a:srgbClr val="F4F3EC"/>
                </a:solidFill>
                <a:latin typeface="Consolas"/>
                <a:ea typeface="Consolas"/>
                <a:cs typeface="Consolas"/>
                <a:sym typeface="Consolas"/>
              </a:rPr>
              <a:t># chart version</a:t>
            </a:r>
            <a:br>
              <a:rPr b="0" i="1" lang="en-US" sz="1100" u="none" cap="none" strike="noStrike">
                <a:solidFill>
                  <a:srgbClr val="F4F3EC"/>
                </a:solidFill>
                <a:latin typeface="Consolas"/>
                <a:ea typeface="Consolas"/>
                <a:cs typeface="Consolas"/>
                <a:sym typeface="Consolas"/>
              </a:rPr>
            </a:br>
            <a:r>
              <a:rPr b="0" i="0" lang="en-US" sz="1100" u="none" cap="none" strike="noStrike">
                <a:solidFill>
                  <a:srgbClr val="FFFFFF"/>
                </a:solidFill>
                <a:latin typeface="Consolas"/>
                <a:ea typeface="Consolas"/>
                <a:cs typeface="Consolas"/>
                <a:sym typeface="Consolas"/>
              </a:rPr>
              <a:t>  helm: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D4FF"/>
                </a:solidFill>
                <a:latin typeface="Consolas"/>
                <a:ea typeface="Consolas"/>
                <a:cs typeface="Consolas"/>
                <a:sym typeface="Consolas"/>
              </a:rPr>
              <a:t>    releaseName: </a:t>
            </a:r>
            <a:r>
              <a:rPr b="0" i="0" lang="en-US" sz="1100" u="none" cap="none" strike="noStrike">
                <a:solidFill>
                  <a:srgbClr val="FFFFFF"/>
                </a:solidFill>
                <a:latin typeface="Consolas"/>
                <a:ea typeface="Consolas"/>
                <a:cs typeface="Consolas"/>
                <a:sym typeface="Consolas"/>
              </a:rPr>
              <a:t>nginx </a:t>
            </a:r>
            <a:r>
              <a:rPr b="0" i="0" lang="en-US" sz="1100" u="none" cap="none" strike="noStrike">
                <a:solidFill>
                  <a:srgbClr val="F4F3EC"/>
                </a:solidFill>
                <a:latin typeface="Consolas"/>
                <a:ea typeface="Consolas"/>
                <a:cs typeface="Consolas"/>
                <a:sym typeface="Consolas"/>
              </a:rPr>
              <a:t># Helm release name</a:t>
            </a:r>
            <a:br>
              <a:rPr b="0" i="0" lang="en-US" sz="1100" u="none" cap="none" strike="noStrike">
                <a:solidFill>
                  <a:srgbClr val="F4F3EC"/>
                </a:solidFill>
                <a:latin typeface="Consolas"/>
                <a:ea typeface="Consolas"/>
                <a:cs typeface="Consolas"/>
                <a:sym typeface="Consolas"/>
              </a:rPr>
            </a:br>
            <a:r>
              <a:rPr b="0" i="0" lang="en-US" sz="1100" u="none" cap="none" strike="noStrike">
                <a:solidFill>
                  <a:srgbClr val="00D4FF"/>
                </a:solidFill>
                <a:latin typeface="Consolas"/>
                <a:ea typeface="Consolas"/>
                <a:cs typeface="Consolas"/>
                <a:sym typeface="Consolas"/>
              </a:rPr>
              <a:t>    valuesObject</a:t>
            </a:r>
            <a:r>
              <a:rPr b="0" i="0" lang="en-US" sz="1100" u="none" cap="none" strike="noStrike">
                <a:solidFill>
                  <a:srgbClr val="FFFFFF"/>
                </a:solidFill>
                <a:latin typeface="Consolas"/>
                <a:ea typeface="Consolas"/>
                <a:cs typeface="Consolas"/>
                <a:sym typeface="Consolas"/>
              </a:rPr>
              <a:t>:</a:t>
            </a:r>
            <a:r>
              <a:rPr b="0" i="1" lang="en-US" sz="1100" u="none" cap="none" strike="noStrike">
                <a:solidFill>
                  <a:srgbClr val="607D8B"/>
                </a:solidFill>
                <a:latin typeface="Consolas"/>
                <a:ea typeface="Consolas"/>
                <a:cs typeface="Consolas"/>
                <a:sym typeface="Consolas"/>
              </a:rPr>
              <a:t>   </a:t>
            </a:r>
            <a:r>
              <a:rPr b="0" i="1" lang="en-US" sz="1100" u="none" cap="none" strike="noStrike">
                <a:solidFill>
                  <a:srgbClr val="F4F3EC"/>
                </a:solidFill>
                <a:latin typeface="Consolas"/>
                <a:ea typeface="Consolas"/>
                <a:cs typeface="Consolas"/>
                <a:sym typeface="Consolas"/>
              </a:rPr>
              <a:t># inline Helm value overrides</a:t>
            </a:r>
            <a:br>
              <a:rPr b="0" i="1" lang="en-US" sz="1100" u="none" cap="none" strike="noStrike">
                <a:solidFill>
                  <a:srgbClr val="F4F3EC"/>
                </a:solidFill>
                <a:latin typeface="Consolas"/>
                <a:ea typeface="Consolas"/>
                <a:cs typeface="Consolas"/>
                <a:sym typeface="Consolas"/>
              </a:rPr>
            </a:br>
            <a:r>
              <a:rPr b="0" i="0" lang="en-US" sz="1100" u="none" cap="none" strike="noStrike">
                <a:solidFill>
                  <a:srgbClr val="FFFFFF"/>
                </a:solidFill>
                <a:latin typeface="Consolas"/>
                <a:ea typeface="Consolas"/>
                <a:cs typeface="Consolas"/>
                <a:sym typeface="Consolas"/>
              </a:rPr>
              <a:t>      service: { type: ClusterIP } </a:t>
            </a:r>
            <a:r>
              <a:rPr b="0" i="1" lang="en-US" sz="1100" u="none" cap="none" strike="noStrike">
                <a:solidFill>
                  <a:srgbClr val="F4F3EC"/>
                </a:solidFill>
                <a:latin typeface="Consolas"/>
                <a:ea typeface="Consolas"/>
                <a:cs typeface="Consolas"/>
                <a:sym typeface="Consolas"/>
              </a:rPr>
              <a:t># use ClusterIP service</a:t>
            </a:r>
            <a:br>
              <a:rPr b="0" i="0" lang="en-US" sz="1100" u="none" cap="none" strike="noStrike">
                <a:solidFill>
                  <a:schemeClr val="accent3"/>
                </a:solidFill>
                <a:latin typeface="Consolas"/>
                <a:ea typeface="Consolas"/>
                <a:cs typeface="Consolas"/>
                <a:sym typeface="Consolas"/>
              </a:rPr>
            </a:br>
            <a:r>
              <a:rPr b="0" i="0" lang="en-US" sz="1100" u="none" cap="none" strike="noStrike">
                <a:solidFill>
                  <a:srgbClr val="FFFFFF"/>
                </a:solidFill>
                <a:latin typeface="Consolas"/>
                <a:ea typeface="Consolas"/>
                <a:cs typeface="Consolas"/>
                <a:sym typeface="Consolas"/>
              </a:rPr>
              <a:t>      serverBlock: |- </a:t>
            </a:r>
            <a:r>
              <a:rPr b="0" i="1" lang="en-US" sz="1100" u="none" cap="none" strike="noStrike">
                <a:solidFill>
                  <a:srgbClr val="F4F3EC"/>
                </a:solidFill>
                <a:latin typeface="Consolas"/>
                <a:ea typeface="Consolas"/>
                <a:cs typeface="Consolas"/>
                <a:sym typeface="Consolas"/>
              </a:rPr>
              <a:t># custom NGINX config</a:t>
            </a:r>
            <a:br>
              <a:rPr b="0" i="0" lang="en-US" sz="1100" u="none" cap="none" strike="noStrike">
                <a:solidFill>
                  <a:srgbClr val="F4F3EC"/>
                </a:solidFill>
                <a:latin typeface="Consolas"/>
                <a:ea typeface="Consolas"/>
                <a:cs typeface="Consolas"/>
                <a:sym typeface="Consolas"/>
              </a:rPr>
            </a:br>
            <a:r>
              <a:rPr b="0" i="0" lang="en-US" sz="1100" u="none" cap="none" strike="noStrike">
                <a:solidFill>
                  <a:srgbClr val="FFFFFF"/>
                </a:solidFill>
                <a:latin typeface="Consolas"/>
                <a:ea typeface="Consolas"/>
                <a:cs typeface="Consolas"/>
                <a:sym typeface="Consolas"/>
              </a:rPr>
              <a:t>        ...  proxy_pass → dummy.svc</a:t>
            </a:r>
            <a:endParaRPr b="0" i="0" sz="1100" u="none" cap="none" strike="noStrike">
              <a:solidFill>
                <a:schemeClr val="dk1"/>
              </a:solidFill>
              <a:latin typeface="Calibri"/>
              <a:ea typeface="Calibri"/>
              <a:cs typeface="Calibri"/>
              <a:sym typeface="Calibri"/>
            </a:endParaRPr>
          </a:p>
        </p:txBody>
      </p:sp>
      <p:sp>
        <p:nvSpPr>
          <p:cNvPr id="475" name="Google Shape;475;p13"/>
          <p:cNvSpPr/>
          <p:nvPr/>
        </p:nvSpPr>
        <p:spPr>
          <a:xfrm>
            <a:off x="579120" y="5452562"/>
            <a:ext cx="498348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Calibri"/>
              <a:buNone/>
            </a:pPr>
            <a:r>
              <a:rPr b="0" i="0" lang="en-US" sz="1200" u="none" cap="none" strike="noStrike">
                <a:solidFill>
                  <a:srgbClr val="FFFFFF"/>
                </a:solidFill>
                <a:latin typeface="Calibri"/>
                <a:ea typeface="Calibri"/>
                <a:cs typeface="Calibri"/>
                <a:sym typeface="Calibri"/>
              </a:rPr>
              <a:t>→ Argo CD fetches the chart from Bitnami on every sync</a:t>
            </a:r>
            <a:endParaRPr b="0" i="0" sz="1200" u="none" cap="none" strike="noStrike">
              <a:solidFill>
                <a:schemeClr val="dk1"/>
              </a:solidFill>
              <a:latin typeface="Calibri"/>
              <a:ea typeface="Calibri"/>
              <a:cs typeface="Calibri"/>
              <a:sym typeface="Calibri"/>
            </a:endParaRPr>
          </a:p>
        </p:txBody>
      </p:sp>
      <p:sp>
        <p:nvSpPr>
          <p:cNvPr id="476" name="Google Shape;476;p13"/>
          <p:cNvSpPr/>
          <p:nvPr/>
        </p:nvSpPr>
        <p:spPr>
          <a:xfrm>
            <a:off x="579120" y="5726882"/>
            <a:ext cx="498348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Calibri"/>
              <a:buNone/>
            </a:pPr>
            <a:r>
              <a:rPr b="0" i="0" lang="en-US" sz="1200" u="none" cap="none" strike="noStrike">
                <a:solidFill>
                  <a:srgbClr val="FFFFFF"/>
                </a:solidFill>
                <a:latin typeface="Calibri"/>
                <a:ea typeface="Calibri"/>
                <a:cs typeface="Calibri"/>
                <a:sym typeface="Calibri"/>
              </a:rPr>
              <a:t>→ Available Customisation via valuesObject, no code ownership</a:t>
            </a:r>
            <a:endParaRPr b="0" i="0" sz="1200" u="none" cap="none" strike="noStrike">
              <a:solidFill>
                <a:schemeClr val="dk1"/>
              </a:solidFill>
              <a:latin typeface="Calibri"/>
              <a:ea typeface="Calibri"/>
              <a:cs typeface="Calibri"/>
              <a:sym typeface="Calibri"/>
            </a:endParaRPr>
          </a:p>
        </p:txBody>
      </p:sp>
      <p:sp>
        <p:nvSpPr>
          <p:cNvPr id="477" name="Google Shape;477;p13"/>
          <p:cNvSpPr/>
          <p:nvPr/>
        </p:nvSpPr>
        <p:spPr>
          <a:xfrm>
            <a:off x="579120" y="6001202"/>
            <a:ext cx="498348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Calibri"/>
              <a:buNone/>
            </a:pPr>
            <a:r>
              <a:rPr b="0" i="0" lang="en-US" sz="1200" u="none" cap="none" strike="noStrike">
                <a:solidFill>
                  <a:srgbClr val="FFFFFF"/>
                </a:solidFill>
                <a:latin typeface="Calibri"/>
                <a:ea typeface="Calibri"/>
                <a:cs typeface="Calibri"/>
                <a:sym typeface="Calibri"/>
              </a:rPr>
              <a:t>→ Fast to adopt, upgraded by bumping targetRevision</a:t>
            </a:r>
            <a:endParaRPr b="0" i="0" sz="1200" u="none" cap="none" strike="noStrike">
              <a:solidFill>
                <a:schemeClr val="dk1"/>
              </a:solidFill>
              <a:latin typeface="Calibri"/>
              <a:ea typeface="Calibri"/>
              <a:cs typeface="Calibri"/>
              <a:sym typeface="Calibri"/>
            </a:endParaRPr>
          </a:p>
        </p:txBody>
      </p:sp>
      <p:sp>
        <p:nvSpPr>
          <p:cNvPr id="478" name="Google Shape;478;p13"/>
          <p:cNvSpPr/>
          <p:nvPr/>
        </p:nvSpPr>
        <p:spPr>
          <a:xfrm>
            <a:off x="6248400" y="1794962"/>
            <a:ext cx="5532120" cy="4526280"/>
          </a:xfrm>
          <a:prstGeom prst="rect">
            <a:avLst/>
          </a:prstGeom>
          <a:solidFill>
            <a:srgbClr val="1A2840"/>
          </a:solidFill>
          <a:ln cap="flat" cmpd="sng" w="127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3"/>
          <p:cNvSpPr/>
          <p:nvPr/>
        </p:nvSpPr>
        <p:spPr>
          <a:xfrm>
            <a:off x="6248400" y="1794962"/>
            <a:ext cx="5532120" cy="73152"/>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480" name="Google Shape;480;p13"/>
          <p:cNvPicPr preferRelativeResize="0"/>
          <p:nvPr/>
        </p:nvPicPr>
        <p:blipFill rotWithShape="1">
          <a:blip r:embed="rId5">
            <a:alphaModFix/>
          </a:blip>
          <a:srcRect b="0" l="0" r="0" t="0"/>
          <a:stretch/>
        </p:blipFill>
        <p:spPr>
          <a:xfrm>
            <a:off x="6522720" y="2069282"/>
            <a:ext cx="548640" cy="548640"/>
          </a:xfrm>
          <a:prstGeom prst="rect">
            <a:avLst/>
          </a:prstGeom>
          <a:noFill/>
          <a:ln>
            <a:noFill/>
          </a:ln>
        </p:spPr>
      </p:pic>
      <p:sp>
        <p:nvSpPr>
          <p:cNvPr id="481" name="Google Shape;481;p13"/>
          <p:cNvSpPr/>
          <p:nvPr/>
        </p:nvSpPr>
        <p:spPr>
          <a:xfrm>
            <a:off x="7208520" y="2069282"/>
            <a:ext cx="2286000" cy="5029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dummy</a:t>
            </a:r>
            <a:endParaRPr b="0" i="0" sz="2600" u="none" cap="none" strike="noStrike">
              <a:solidFill>
                <a:schemeClr val="dk1"/>
              </a:solidFill>
              <a:latin typeface="Calibri"/>
              <a:ea typeface="Calibri"/>
              <a:cs typeface="Calibri"/>
              <a:sym typeface="Calibri"/>
            </a:endParaRPr>
          </a:p>
        </p:txBody>
      </p:sp>
      <p:sp>
        <p:nvSpPr>
          <p:cNvPr id="482" name="Google Shape;482;p13"/>
          <p:cNvSpPr/>
          <p:nvPr/>
        </p:nvSpPr>
        <p:spPr>
          <a:xfrm>
            <a:off x="9860280" y="2160722"/>
            <a:ext cx="1691640" cy="365760"/>
          </a:xfrm>
          <a:prstGeom prst="rect">
            <a:avLst/>
          </a:prstGeom>
          <a:solidFill>
            <a:srgbClr val="0F1923"/>
          </a:solidFill>
          <a:ln cap="flat" cmpd="sng" w="127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483" name="Google Shape;483;p13"/>
          <p:cNvSpPr/>
          <p:nvPr/>
        </p:nvSpPr>
        <p:spPr>
          <a:xfrm>
            <a:off x="9860280" y="2160722"/>
            <a:ext cx="1691640"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C896"/>
              </a:buClr>
              <a:buSzPts val="1100"/>
              <a:buFont typeface="Calibri"/>
              <a:buNone/>
            </a:pPr>
            <a:r>
              <a:rPr b="1" i="0" lang="en-US" sz="1200" u="none" cap="none" strike="noStrike">
                <a:solidFill>
                  <a:srgbClr val="00C896"/>
                </a:solidFill>
                <a:latin typeface="Calibri"/>
                <a:ea typeface="Calibri"/>
                <a:cs typeface="Calibri"/>
                <a:sym typeface="Calibri"/>
              </a:rPr>
              <a:t>CUSTOM  CHART</a:t>
            </a:r>
            <a:endParaRPr b="0" i="0" sz="1200" u="none" cap="none" strike="noStrike">
              <a:solidFill>
                <a:schemeClr val="dk1"/>
              </a:solidFill>
              <a:latin typeface="Calibri"/>
              <a:ea typeface="Calibri"/>
              <a:cs typeface="Calibri"/>
              <a:sym typeface="Calibri"/>
            </a:endParaRPr>
          </a:p>
        </p:txBody>
      </p:sp>
      <p:sp>
        <p:nvSpPr>
          <p:cNvPr id="484" name="Google Shape;484;p13"/>
          <p:cNvSpPr/>
          <p:nvPr/>
        </p:nvSpPr>
        <p:spPr>
          <a:xfrm>
            <a:off x="6522720" y="2709362"/>
            <a:ext cx="4983480" cy="4114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300"/>
              <a:buFont typeface="Calibri"/>
              <a:buNone/>
            </a:pPr>
            <a:r>
              <a:rPr b="0" i="1" lang="en-US" sz="1300" u="none" cap="none" strike="noStrike">
                <a:solidFill>
                  <a:srgbClr val="B0C4DE"/>
                </a:solidFill>
                <a:latin typeface="Calibri"/>
                <a:ea typeface="Calibri"/>
                <a:cs typeface="Calibri"/>
                <a:sym typeface="Calibri"/>
              </a:rPr>
              <a:t>A Helm chart we wrote, lives in the same repo under charts/dummy.</a:t>
            </a:r>
            <a:endParaRPr b="0" i="0" sz="1300" u="none" cap="none" strike="noStrike">
              <a:solidFill>
                <a:schemeClr val="dk1"/>
              </a:solidFill>
              <a:latin typeface="Calibri"/>
              <a:ea typeface="Calibri"/>
              <a:cs typeface="Calibri"/>
              <a:sym typeface="Calibri"/>
            </a:endParaRPr>
          </a:p>
        </p:txBody>
      </p:sp>
      <p:sp>
        <p:nvSpPr>
          <p:cNvPr id="485" name="Google Shape;485;p13"/>
          <p:cNvSpPr/>
          <p:nvPr/>
        </p:nvSpPr>
        <p:spPr>
          <a:xfrm>
            <a:off x="6522720" y="3212282"/>
            <a:ext cx="4983480" cy="2103120"/>
          </a:xfrm>
          <a:prstGeom prst="rect">
            <a:avLst/>
          </a:prstGeom>
          <a:solidFill>
            <a:srgbClr val="081E1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3"/>
          <p:cNvSpPr/>
          <p:nvPr/>
        </p:nvSpPr>
        <p:spPr>
          <a:xfrm>
            <a:off x="6659880" y="3349442"/>
            <a:ext cx="4709160" cy="182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onsolas"/>
                <a:ea typeface="Consolas"/>
                <a:cs typeface="Consolas"/>
                <a:sym typeface="Consolas"/>
              </a:rPr>
              <a:t>source:</a:t>
            </a:r>
            <a:br>
              <a:rPr b="0" i="0" lang="en-US" sz="1100" u="none" cap="none" strike="noStrike">
                <a:solidFill>
                  <a:srgbClr val="FFFFFF"/>
                </a:solidFill>
                <a:latin typeface="Consolas"/>
                <a:ea typeface="Consolas"/>
                <a:cs typeface="Consolas"/>
                <a:sym typeface="Consolas"/>
              </a:rPr>
            </a:br>
            <a:r>
              <a:rPr b="0" i="0" lang="en-US" sz="1100" u="none" cap="none" strike="noStrike">
                <a:solidFill>
                  <a:srgbClr val="00D4FF"/>
                </a:solidFill>
                <a:latin typeface="Consolas"/>
                <a:ea typeface="Consolas"/>
                <a:cs typeface="Consolas"/>
                <a:sym typeface="Consolas"/>
              </a:rPr>
              <a:t>  repoURL</a:t>
            </a:r>
            <a:r>
              <a:rPr b="0" i="0" lang="en-US" sz="1100" u="none" cap="none" strike="noStrike">
                <a:solidFill>
                  <a:srgbClr val="FFFFFF"/>
                </a:solidFill>
                <a:latin typeface="Consolas"/>
                <a:ea typeface="Consolas"/>
                <a:cs typeface="Consolas"/>
                <a:sym typeface="Consolas"/>
              </a:rPr>
              <a:t>: </a:t>
            </a:r>
            <a:r>
              <a:rPr b="1" i="0" lang="en-US" sz="1100" u="none" cap="none" strike="noStrike">
                <a:solidFill>
                  <a:srgbClr val="00C896"/>
                </a:solidFill>
                <a:latin typeface="Consolas"/>
                <a:ea typeface="Consolas"/>
                <a:cs typeface="Consolas"/>
                <a:sym typeface="Consolas"/>
              </a:rPr>
              <a:t>github.com/smantzou/... </a:t>
            </a:r>
            <a:r>
              <a:rPr b="0" i="1" lang="en-US" sz="1100" u="none" cap="none" strike="noStrike">
                <a:solidFill>
                  <a:srgbClr val="F4F3EC"/>
                </a:solidFill>
                <a:latin typeface="Consolas"/>
                <a:ea typeface="Consolas"/>
                <a:cs typeface="Consolas"/>
                <a:sym typeface="Consolas"/>
              </a:rPr>
              <a:t># Git repo with Helm chart</a:t>
            </a:r>
            <a:br>
              <a:rPr b="1" i="0" lang="en-US" sz="1100" u="none" cap="none" strike="noStrike">
                <a:solidFill>
                  <a:srgbClr val="00C896"/>
                </a:solidFill>
                <a:latin typeface="Consolas"/>
                <a:ea typeface="Consolas"/>
                <a:cs typeface="Consolas"/>
                <a:sym typeface="Consolas"/>
              </a:rPr>
            </a:br>
            <a:r>
              <a:rPr b="0" i="0" lang="en-US" sz="1100" u="none" cap="none" strike="noStrike">
                <a:solidFill>
                  <a:srgbClr val="00D4FF"/>
                </a:solidFill>
                <a:latin typeface="Consolas"/>
                <a:ea typeface="Consolas"/>
                <a:cs typeface="Consolas"/>
                <a:sym typeface="Consolas"/>
              </a:rPr>
              <a:t>  path</a:t>
            </a:r>
            <a:r>
              <a:rPr b="0" i="0" lang="en-US" sz="1100" u="none" cap="none" strike="noStrike">
                <a:solidFill>
                  <a:srgbClr val="FFFFFF"/>
                </a:solidFill>
                <a:latin typeface="Consolas"/>
                <a:ea typeface="Consolas"/>
                <a:cs typeface="Consolas"/>
                <a:sym typeface="Consolas"/>
              </a:rPr>
              <a:t>: </a:t>
            </a:r>
            <a:r>
              <a:rPr b="0" i="0" lang="en-US" sz="1100" u="none" cap="none" strike="noStrike">
                <a:solidFill>
                  <a:srgbClr val="FF6B35"/>
                </a:solidFill>
                <a:latin typeface="Consolas"/>
                <a:ea typeface="Consolas"/>
                <a:cs typeface="Consolas"/>
                <a:sym typeface="Consolas"/>
              </a:rPr>
              <a:t>charts/dummy </a:t>
            </a:r>
            <a:r>
              <a:rPr b="0" i="0" lang="en-US" sz="1100" u="none" cap="none" strike="noStrike">
                <a:solidFill>
                  <a:srgbClr val="F4F3EC"/>
                </a:solidFill>
                <a:latin typeface="Consolas"/>
                <a:ea typeface="Consolas"/>
                <a:cs typeface="Consolas"/>
                <a:sym typeface="Consolas"/>
              </a:rPr>
              <a:t># path inside repo to the chart</a:t>
            </a:r>
            <a:br>
              <a:rPr b="0" i="0" lang="en-US" sz="1100" u="none" cap="none" strike="noStrike">
                <a:solidFill>
                  <a:srgbClr val="F4F3EC"/>
                </a:solidFill>
                <a:latin typeface="Consolas"/>
                <a:ea typeface="Consolas"/>
                <a:cs typeface="Consolas"/>
                <a:sym typeface="Consolas"/>
              </a:rPr>
            </a:br>
            <a:r>
              <a:rPr b="0" i="0" lang="en-US" sz="1100" u="none" cap="none" strike="noStrike">
                <a:solidFill>
                  <a:srgbClr val="00D4FF"/>
                </a:solidFill>
                <a:latin typeface="Consolas"/>
                <a:ea typeface="Consolas"/>
                <a:cs typeface="Consolas"/>
                <a:sym typeface="Consolas"/>
              </a:rPr>
              <a:t>  targetRevision</a:t>
            </a:r>
            <a:r>
              <a:rPr b="0" i="0" lang="en-US" sz="1100" u="none" cap="none" strike="noStrike">
                <a:solidFill>
                  <a:srgbClr val="FFFFFF"/>
                </a:solidFill>
                <a:latin typeface="Consolas"/>
                <a:ea typeface="Consolas"/>
                <a:cs typeface="Consolas"/>
                <a:sym typeface="Consolas"/>
              </a:rPr>
              <a:t>: </a:t>
            </a:r>
            <a:r>
              <a:rPr b="0" i="0" lang="en-US" sz="1100" u="none" cap="none" strike="noStrike">
                <a:solidFill>
                  <a:srgbClr val="FF6B35"/>
                </a:solidFill>
                <a:latin typeface="Consolas"/>
                <a:ea typeface="Consolas"/>
                <a:cs typeface="Consolas"/>
                <a:sym typeface="Consolas"/>
              </a:rPr>
              <a:t>main </a:t>
            </a:r>
            <a:r>
              <a:rPr b="0" i="0" lang="en-US" sz="1100" u="none" cap="none" strike="noStrike">
                <a:solidFill>
                  <a:srgbClr val="F4F3EC"/>
                </a:solidFill>
                <a:latin typeface="Consolas"/>
                <a:ea typeface="Consolas"/>
                <a:cs typeface="Consolas"/>
                <a:sym typeface="Consolas"/>
              </a:rPr>
              <a:t># branch/tag to deploy</a:t>
            </a:r>
            <a:br>
              <a:rPr b="0" i="0" lang="en-US" sz="1100" u="none" cap="none" strike="noStrike">
                <a:solidFill>
                  <a:srgbClr val="FF6B35"/>
                </a:solidFill>
                <a:latin typeface="Consolas"/>
                <a:ea typeface="Consolas"/>
                <a:cs typeface="Consolas"/>
                <a:sym typeface="Consolas"/>
              </a:rPr>
            </a:br>
            <a:r>
              <a:rPr b="0" i="0" lang="en-US" sz="1100" u="none" cap="none" strike="noStrike">
                <a:solidFill>
                  <a:srgbClr val="FFFFFF"/>
                </a:solidFill>
                <a:latin typeface="Consolas"/>
                <a:ea typeface="Consolas"/>
                <a:cs typeface="Consolas"/>
                <a:sym typeface="Consolas"/>
              </a:rPr>
              <a:t>  helm: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onsolas"/>
                <a:ea typeface="Consolas"/>
                <a:cs typeface="Consolas"/>
                <a:sym typeface="Consolas"/>
              </a:rPr>
              <a:t>    </a:t>
            </a:r>
            <a:r>
              <a:rPr b="0" i="0" lang="en-US" sz="1100" u="none" cap="none" strike="noStrike">
                <a:solidFill>
                  <a:srgbClr val="00D4FF"/>
                </a:solidFill>
                <a:latin typeface="Consolas"/>
                <a:ea typeface="Consolas"/>
                <a:cs typeface="Consolas"/>
                <a:sym typeface="Consolas"/>
              </a:rPr>
              <a:t>releaseName</a:t>
            </a:r>
            <a:r>
              <a:rPr b="0" i="0" lang="en-US" sz="1100" u="none" cap="none" strike="noStrike">
                <a:solidFill>
                  <a:srgbClr val="FFFFFF"/>
                </a:solidFill>
                <a:latin typeface="Consolas"/>
                <a:ea typeface="Consolas"/>
                <a:cs typeface="Consolas"/>
                <a:sym typeface="Consolas"/>
              </a:rPr>
              <a:t>: dummy </a:t>
            </a:r>
            <a:r>
              <a:rPr b="0" i="0" lang="en-US" sz="1100" u="none" cap="none" strike="noStrike">
                <a:solidFill>
                  <a:srgbClr val="F4F3EC"/>
                </a:solidFill>
                <a:latin typeface="Consolas"/>
                <a:ea typeface="Consolas"/>
                <a:cs typeface="Consolas"/>
                <a:sym typeface="Consolas"/>
              </a:rPr>
              <a:t># Helm release name</a:t>
            </a:r>
            <a:br>
              <a:rPr b="0" i="0" lang="en-US" sz="1100" u="none" cap="none" strike="noStrike">
                <a:solidFill>
                  <a:srgbClr val="FFFFFF"/>
                </a:solidFill>
                <a:latin typeface="Consolas"/>
                <a:ea typeface="Consolas"/>
                <a:cs typeface="Consolas"/>
                <a:sym typeface="Consolas"/>
              </a:rPr>
            </a:br>
            <a:r>
              <a:rPr b="0" i="0" lang="en-US" sz="1100" u="none" cap="none" strike="noStrike">
                <a:solidFill>
                  <a:srgbClr val="00D4FF"/>
                </a:solidFill>
                <a:latin typeface="Consolas"/>
                <a:ea typeface="Consolas"/>
                <a:cs typeface="Consolas"/>
                <a:sym typeface="Consolas"/>
              </a:rPr>
              <a:t>    valueFiles</a:t>
            </a:r>
            <a:r>
              <a:rPr b="0" i="0" lang="en-US" sz="1100" u="none" cap="none" strike="noStrike">
                <a:solidFill>
                  <a:srgbClr val="FFFFFF"/>
                </a:solidFill>
                <a:latin typeface="Consolas"/>
                <a:ea typeface="Consolas"/>
                <a:cs typeface="Consolas"/>
                <a:sym typeface="Consolas"/>
              </a:rPr>
              <a:t>:</a:t>
            </a:r>
            <a:r>
              <a:rPr b="0" i="1" lang="en-US" sz="1100" u="none" cap="none" strike="noStrike">
                <a:solidFill>
                  <a:srgbClr val="607D8B"/>
                </a:solidFill>
                <a:latin typeface="Consolas"/>
                <a:ea typeface="Consolas"/>
                <a:cs typeface="Consolas"/>
                <a:sym typeface="Consolas"/>
              </a:rPr>
              <a:t> </a:t>
            </a:r>
            <a:r>
              <a:rPr b="0" i="1" lang="en-US" sz="1100" u="none" cap="none" strike="noStrike">
                <a:solidFill>
                  <a:srgbClr val="F4F3EC"/>
                </a:solidFill>
                <a:latin typeface="Consolas"/>
                <a:ea typeface="Consolas"/>
                <a:cs typeface="Consolas"/>
                <a:sym typeface="Consolas"/>
              </a:rPr>
              <a:t># load values from chart files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607D8B"/>
                </a:solidFill>
                <a:latin typeface="Consolas"/>
                <a:ea typeface="Consolas"/>
                <a:cs typeface="Consolas"/>
                <a:sym typeface="Consolas"/>
              </a:rPr>
              <a:t>      </a:t>
            </a:r>
            <a:r>
              <a:rPr b="0" i="0" lang="en-US" sz="1100" u="none" cap="none" strike="noStrike">
                <a:solidFill>
                  <a:srgbClr val="FFFFFF"/>
                </a:solidFill>
                <a:latin typeface="Consolas"/>
                <a:ea typeface="Consolas"/>
                <a:cs typeface="Consolas"/>
                <a:sym typeface="Consolas"/>
              </a:rPr>
              <a:t>- values.yaml </a:t>
            </a:r>
            <a:r>
              <a:rPr b="0" i="0" lang="en-US" sz="1100" u="none" cap="none" strike="noStrike">
                <a:solidFill>
                  <a:srgbClr val="F4F3EC"/>
                </a:solidFill>
                <a:latin typeface="Consolas"/>
                <a:ea typeface="Consolas"/>
                <a:cs typeface="Consolas"/>
                <a:sym typeface="Consolas"/>
              </a:rPr>
              <a:t># base chart values</a:t>
            </a:r>
            <a:br>
              <a:rPr b="0" i="0" lang="en-US" sz="1100" u="none" cap="none" strike="noStrike">
                <a:solidFill>
                  <a:srgbClr val="F4F3EC"/>
                </a:solidFill>
                <a:latin typeface="Consolas"/>
                <a:ea typeface="Consolas"/>
                <a:cs typeface="Consolas"/>
                <a:sym typeface="Consolas"/>
              </a:rPr>
            </a:br>
            <a:r>
              <a:rPr b="0" i="0" lang="en-US" sz="1100" u="none" cap="none" strike="noStrike">
                <a:solidFill>
                  <a:srgbClr val="FFFFFF"/>
                </a:solidFill>
                <a:latin typeface="Consolas"/>
                <a:ea typeface="Consolas"/>
                <a:cs typeface="Consolas"/>
                <a:sym typeface="Consolas"/>
              </a:rPr>
              <a:t>      - values.demo.yaml </a:t>
            </a:r>
            <a:r>
              <a:rPr b="0" i="0" lang="en-US" sz="1100" u="none" cap="none" strike="noStrike">
                <a:solidFill>
                  <a:srgbClr val="F4F3EC"/>
                </a:solidFill>
                <a:latin typeface="Consolas"/>
                <a:ea typeface="Consolas"/>
                <a:cs typeface="Consolas"/>
                <a:sym typeface="Consolas"/>
              </a:rPr>
              <a:t># environment-specific overrides</a:t>
            </a:r>
            <a:endParaRPr b="0" i="0" sz="1100" u="none" cap="none" strike="noStrike">
              <a:solidFill>
                <a:srgbClr val="F4F3EC"/>
              </a:solidFill>
              <a:latin typeface="Consolas"/>
              <a:ea typeface="Consolas"/>
              <a:cs typeface="Consolas"/>
              <a:sym typeface="Consolas"/>
            </a:endParaRPr>
          </a:p>
        </p:txBody>
      </p:sp>
      <p:sp>
        <p:nvSpPr>
          <p:cNvPr id="487" name="Google Shape;487;p13"/>
          <p:cNvSpPr/>
          <p:nvPr/>
        </p:nvSpPr>
        <p:spPr>
          <a:xfrm>
            <a:off x="6522720" y="5452562"/>
            <a:ext cx="498348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Calibri"/>
              <a:buNone/>
            </a:pPr>
            <a:r>
              <a:rPr b="0" i="0" lang="en-US" sz="1200" u="none" cap="none" strike="noStrike">
                <a:solidFill>
                  <a:srgbClr val="FFFFFF"/>
                </a:solidFill>
                <a:latin typeface="Calibri"/>
                <a:ea typeface="Calibri"/>
                <a:cs typeface="Calibri"/>
                <a:sym typeface="Calibri"/>
              </a:rPr>
              <a:t>→ Argo CD renders the chart straight from our Git repo</a:t>
            </a:r>
            <a:endParaRPr b="0" i="0" sz="1200" u="none" cap="none" strike="noStrike">
              <a:solidFill>
                <a:schemeClr val="dk1"/>
              </a:solidFill>
              <a:latin typeface="Calibri"/>
              <a:ea typeface="Calibri"/>
              <a:cs typeface="Calibri"/>
              <a:sym typeface="Calibri"/>
            </a:endParaRPr>
          </a:p>
        </p:txBody>
      </p:sp>
      <p:sp>
        <p:nvSpPr>
          <p:cNvPr id="488" name="Google Shape;488;p13"/>
          <p:cNvSpPr/>
          <p:nvPr/>
        </p:nvSpPr>
        <p:spPr>
          <a:xfrm>
            <a:off x="6522720" y="5726882"/>
            <a:ext cx="498348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Calibri"/>
              <a:buNone/>
            </a:pPr>
            <a:r>
              <a:rPr b="0" i="0" lang="en-US" sz="1200" u="none" cap="none" strike="noStrike">
                <a:solidFill>
                  <a:srgbClr val="FFFFFF"/>
                </a:solidFill>
                <a:latin typeface="Calibri"/>
                <a:ea typeface="Calibri"/>
                <a:cs typeface="Calibri"/>
                <a:sym typeface="Calibri"/>
              </a:rPr>
              <a:t>→ Full control since templates, values, versioning live with us</a:t>
            </a:r>
            <a:endParaRPr b="0" i="0" sz="1200" u="none" cap="none" strike="noStrike">
              <a:solidFill>
                <a:schemeClr val="dk1"/>
              </a:solidFill>
              <a:latin typeface="Calibri"/>
              <a:ea typeface="Calibri"/>
              <a:cs typeface="Calibri"/>
              <a:sym typeface="Calibri"/>
            </a:endParaRPr>
          </a:p>
        </p:txBody>
      </p:sp>
      <p:sp>
        <p:nvSpPr>
          <p:cNvPr id="489" name="Google Shape;489;p13"/>
          <p:cNvSpPr/>
          <p:nvPr/>
        </p:nvSpPr>
        <p:spPr>
          <a:xfrm>
            <a:off x="6522720" y="6001202"/>
            <a:ext cx="498348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100"/>
              <a:buFont typeface="Calibri"/>
              <a:buNone/>
            </a:pPr>
            <a:r>
              <a:rPr b="0" i="0" lang="en-US" sz="1200" u="none" cap="none" strike="noStrike">
                <a:solidFill>
                  <a:srgbClr val="FFFFFF"/>
                </a:solidFill>
                <a:latin typeface="Calibri"/>
                <a:ea typeface="Calibri"/>
                <a:cs typeface="Calibri"/>
                <a:sym typeface="Calibri"/>
              </a:rPr>
              <a:t>→ Per-environment overrides via values.&lt;env&gt;.yaml files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494" name="Shape 494"/>
        <p:cNvGrpSpPr/>
        <p:nvPr/>
      </p:nvGrpSpPr>
      <p:grpSpPr>
        <a:xfrm>
          <a:off x="0" y="0"/>
          <a:ext cx="0" cy="0"/>
          <a:chOff x="0" y="0"/>
          <a:chExt cx="0" cy="0"/>
        </a:xfrm>
      </p:grpSpPr>
      <p:sp>
        <p:nvSpPr>
          <p:cNvPr id="495" name="Google Shape;495;p14"/>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4"/>
          <p:cNvSpPr/>
          <p:nvPr/>
        </p:nvSpPr>
        <p:spPr>
          <a:xfrm>
            <a:off x="2" y="822960"/>
            <a:ext cx="12191695" cy="36576"/>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497" name="Google Shape;497;p14"/>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498" name="Google Shape;498;p14"/>
          <p:cNvSpPr/>
          <p:nvPr/>
        </p:nvSpPr>
        <p:spPr>
          <a:xfrm>
            <a:off x="1143000" y="137160"/>
            <a:ext cx="100584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Developer Flow, End-to-End</a:t>
            </a:r>
            <a:endParaRPr b="0" i="0" sz="2800" u="none" cap="none" strike="noStrike">
              <a:solidFill>
                <a:schemeClr val="dk1"/>
              </a:solidFill>
              <a:latin typeface="Calibri"/>
              <a:ea typeface="Calibri"/>
              <a:cs typeface="Calibri"/>
              <a:sym typeface="Calibri"/>
            </a:endParaRPr>
          </a:p>
        </p:txBody>
      </p:sp>
      <p:sp>
        <p:nvSpPr>
          <p:cNvPr id="499" name="Google Shape;499;p14"/>
          <p:cNvSpPr/>
          <p:nvPr/>
        </p:nvSpPr>
        <p:spPr>
          <a:xfrm>
            <a:off x="822962" y="105156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600"/>
              <a:buFont typeface="Calibri"/>
              <a:buNone/>
            </a:pPr>
            <a:r>
              <a:rPr b="0" i="1" lang="en-US" sz="1600" u="none" cap="none" strike="noStrike">
                <a:solidFill>
                  <a:srgbClr val="B0C4DE"/>
                </a:solidFill>
                <a:latin typeface="Calibri"/>
                <a:ea typeface="Calibri"/>
                <a:cs typeface="Calibri"/>
                <a:sym typeface="Calibri"/>
              </a:rPr>
              <a:t>A change to a replica count, from a developer's keyboard to running pods — in 60 seconds, no kubectl.</a:t>
            </a:r>
            <a:endParaRPr b="0" i="0" sz="1600" u="none" cap="none" strike="noStrike">
              <a:solidFill>
                <a:schemeClr val="dk1"/>
              </a:solidFill>
              <a:latin typeface="Calibri"/>
              <a:ea typeface="Calibri"/>
              <a:cs typeface="Calibri"/>
              <a:sym typeface="Calibri"/>
            </a:endParaRPr>
          </a:p>
        </p:txBody>
      </p:sp>
      <p:cxnSp>
        <p:nvCxnSpPr>
          <p:cNvPr id="500" name="Google Shape;500;p14"/>
          <p:cNvCxnSpPr/>
          <p:nvPr/>
        </p:nvCxnSpPr>
        <p:spPr>
          <a:xfrm>
            <a:off x="1691640" y="2606040"/>
            <a:ext cx="8595360" cy="0"/>
          </a:xfrm>
          <a:prstGeom prst="straightConnector1">
            <a:avLst/>
          </a:prstGeom>
          <a:noFill/>
          <a:ln cap="flat" cmpd="sng" w="38100">
            <a:solidFill>
              <a:srgbClr val="2A4060"/>
            </a:solidFill>
            <a:prstDash val="solid"/>
            <a:round/>
            <a:headEnd len="sm" w="sm" type="none"/>
            <a:tailEnd len="sm" w="sm" type="none"/>
          </a:ln>
        </p:spPr>
      </p:cxnSp>
      <p:sp>
        <p:nvSpPr>
          <p:cNvPr id="501" name="Google Shape;501;p14"/>
          <p:cNvSpPr/>
          <p:nvPr/>
        </p:nvSpPr>
        <p:spPr>
          <a:xfrm>
            <a:off x="1188720" y="2103120"/>
            <a:ext cx="1005840" cy="1005840"/>
          </a:xfrm>
          <a:prstGeom prst="ellipse">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4"/>
          <p:cNvSpPr/>
          <p:nvPr/>
        </p:nvSpPr>
        <p:spPr>
          <a:xfrm>
            <a:off x="1188720" y="2103120"/>
            <a:ext cx="1005840" cy="10058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F1923"/>
              </a:buClr>
              <a:buSzPts val="3200"/>
              <a:buFont typeface="Calibri"/>
              <a:buNone/>
            </a:pPr>
            <a:r>
              <a:rPr b="1" i="0" lang="en-US" sz="3200" u="none" cap="none" strike="noStrike">
                <a:solidFill>
                  <a:srgbClr val="0F1923"/>
                </a:solidFill>
                <a:latin typeface="Calibri"/>
                <a:ea typeface="Calibri"/>
                <a:cs typeface="Calibri"/>
                <a:sym typeface="Calibri"/>
              </a:rPr>
              <a:t>1</a:t>
            </a:r>
            <a:endParaRPr b="0" i="0" sz="3200" u="none" cap="none" strike="noStrike">
              <a:solidFill>
                <a:schemeClr val="dk1"/>
              </a:solidFill>
              <a:latin typeface="Calibri"/>
              <a:ea typeface="Calibri"/>
              <a:cs typeface="Calibri"/>
              <a:sym typeface="Calibri"/>
            </a:endParaRPr>
          </a:p>
        </p:txBody>
      </p:sp>
      <p:sp>
        <p:nvSpPr>
          <p:cNvPr id="503" name="Google Shape;503;p14"/>
          <p:cNvSpPr/>
          <p:nvPr/>
        </p:nvSpPr>
        <p:spPr>
          <a:xfrm>
            <a:off x="731520" y="3200400"/>
            <a:ext cx="1920240"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Edit</a:t>
            </a:r>
            <a:endParaRPr b="0" i="0" sz="1600" u="none" cap="none" strike="noStrike">
              <a:solidFill>
                <a:schemeClr val="dk1"/>
              </a:solidFill>
              <a:latin typeface="Calibri"/>
              <a:ea typeface="Calibri"/>
              <a:cs typeface="Calibri"/>
              <a:sym typeface="Calibri"/>
            </a:endParaRPr>
          </a:p>
        </p:txBody>
      </p:sp>
      <p:sp>
        <p:nvSpPr>
          <p:cNvPr id="504" name="Google Shape;504;p14"/>
          <p:cNvSpPr/>
          <p:nvPr/>
        </p:nvSpPr>
        <p:spPr>
          <a:xfrm>
            <a:off x="3337560" y="2103120"/>
            <a:ext cx="1005840" cy="1005840"/>
          </a:xfrm>
          <a:prstGeom prst="ellipse">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4"/>
          <p:cNvSpPr/>
          <p:nvPr/>
        </p:nvSpPr>
        <p:spPr>
          <a:xfrm>
            <a:off x="3337560" y="2103120"/>
            <a:ext cx="1005840" cy="10058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F1923"/>
              </a:buClr>
              <a:buSzPts val="3200"/>
              <a:buFont typeface="Calibri"/>
              <a:buNone/>
            </a:pPr>
            <a:r>
              <a:rPr b="1" i="0" lang="en-US" sz="3200" u="none" cap="none" strike="noStrike">
                <a:solidFill>
                  <a:srgbClr val="0F1923"/>
                </a:solidFill>
                <a:latin typeface="Calibri"/>
                <a:ea typeface="Calibri"/>
                <a:cs typeface="Calibri"/>
                <a:sym typeface="Calibri"/>
              </a:rPr>
              <a:t>2</a:t>
            </a:r>
            <a:endParaRPr b="0" i="0" sz="3200" u="none" cap="none" strike="noStrike">
              <a:solidFill>
                <a:schemeClr val="dk1"/>
              </a:solidFill>
              <a:latin typeface="Calibri"/>
              <a:ea typeface="Calibri"/>
              <a:cs typeface="Calibri"/>
              <a:sym typeface="Calibri"/>
            </a:endParaRPr>
          </a:p>
        </p:txBody>
      </p:sp>
      <p:sp>
        <p:nvSpPr>
          <p:cNvPr id="506" name="Google Shape;506;p14"/>
          <p:cNvSpPr/>
          <p:nvPr/>
        </p:nvSpPr>
        <p:spPr>
          <a:xfrm>
            <a:off x="2880360" y="3200400"/>
            <a:ext cx="1920240"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Commit</a:t>
            </a:r>
            <a:endParaRPr b="0" i="0" sz="1600" u="none" cap="none" strike="noStrike">
              <a:solidFill>
                <a:schemeClr val="dk1"/>
              </a:solidFill>
              <a:latin typeface="Calibri"/>
              <a:ea typeface="Calibri"/>
              <a:cs typeface="Calibri"/>
              <a:sym typeface="Calibri"/>
            </a:endParaRPr>
          </a:p>
        </p:txBody>
      </p:sp>
      <p:sp>
        <p:nvSpPr>
          <p:cNvPr id="507" name="Google Shape;507;p14"/>
          <p:cNvSpPr/>
          <p:nvPr/>
        </p:nvSpPr>
        <p:spPr>
          <a:xfrm>
            <a:off x="5486400" y="2103120"/>
            <a:ext cx="1005840" cy="1005840"/>
          </a:xfrm>
          <a:prstGeom prst="ellipse">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4"/>
          <p:cNvSpPr/>
          <p:nvPr/>
        </p:nvSpPr>
        <p:spPr>
          <a:xfrm>
            <a:off x="5486400" y="2103120"/>
            <a:ext cx="1005840" cy="10058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F1923"/>
              </a:buClr>
              <a:buSzPts val="3200"/>
              <a:buFont typeface="Calibri"/>
              <a:buNone/>
            </a:pPr>
            <a:r>
              <a:rPr b="1" i="0" lang="en-US" sz="3200" u="none" cap="none" strike="noStrike">
                <a:solidFill>
                  <a:srgbClr val="0F1923"/>
                </a:solidFill>
                <a:latin typeface="Calibri"/>
                <a:ea typeface="Calibri"/>
                <a:cs typeface="Calibri"/>
                <a:sym typeface="Calibri"/>
              </a:rPr>
              <a:t>3</a:t>
            </a:r>
            <a:endParaRPr b="0" i="0" sz="3200" u="none" cap="none" strike="noStrike">
              <a:solidFill>
                <a:schemeClr val="dk1"/>
              </a:solidFill>
              <a:latin typeface="Calibri"/>
              <a:ea typeface="Calibri"/>
              <a:cs typeface="Calibri"/>
              <a:sym typeface="Calibri"/>
            </a:endParaRPr>
          </a:p>
        </p:txBody>
      </p:sp>
      <p:sp>
        <p:nvSpPr>
          <p:cNvPr id="509" name="Google Shape;509;p14"/>
          <p:cNvSpPr/>
          <p:nvPr/>
        </p:nvSpPr>
        <p:spPr>
          <a:xfrm>
            <a:off x="5029200" y="3200400"/>
            <a:ext cx="1920240"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Detect</a:t>
            </a:r>
            <a:endParaRPr b="0" i="0" sz="1600" u="none" cap="none" strike="noStrike">
              <a:solidFill>
                <a:schemeClr val="dk1"/>
              </a:solidFill>
              <a:latin typeface="Calibri"/>
              <a:ea typeface="Calibri"/>
              <a:cs typeface="Calibri"/>
              <a:sym typeface="Calibri"/>
            </a:endParaRPr>
          </a:p>
        </p:txBody>
      </p:sp>
      <p:sp>
        <p:nvSpPr>
          <p:cNvPr id="510" name="Google Shape;510;p14"/>
          <p:cNvSpPr/>
          <p:nvPr/>
        </p:nvSpPr>
        <p:spPr>
          <a:xfrm>
            <a:off x="7635240" y="2103120"/>
            <a:ext cx="1005840" cy="1005840"/>
          </a:xfrm>
          <a:prstGeom prst="ellipse">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4"/>
          <p:cNvSpPr/>
          <p:nvPr/>
        </p:nvSpPr>
        <p:spPr>
          <a:xfrm>
            <a:off x="7635240" y="2103120"/>
            <a:ext cx="1005840" cy="10058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F1923"/>
              </a:buClr>
              <a:buSzPts val="3200"/>
              <a:buFont typeface="Calibri"/>
              <a:buNone/>
            </a:pPr>
            <a:r>
              <a:rPr b="1" i="0" lang="en-US" sz="3200" u="none" cap="none" strike="noStrike">
                <a:solidFill>
                  <a:srgbClr val="0F1923"/>
                </a:solidFill>
                <a:latin typeface="Calibri"/>
                <a:ea typeface="Calibri"/>
                <a:cs typeface="Calibri"/>
                <a:sym typeface="Calibri"/>
              </a:rPr>
              <a:t>4</a:t>
            </a:r>
            <a:endParaRPr b="0" i="0" sz="3200" u="none" cap="none" strike="noStrike">
              <a:solidFill>
                <a:schemeClr val="dk1"/>
              </a:solidFill>
              <a:latin typeface="Calibri"/>
              <a:ea typeface="Calibri"/>
              <a:cs typeface="Calibri"/>
              <a:sym typeface="Calibri"/>
            </a:endParaRPr>
          </a:p>
        </p:txBody>
      </p:sp>
      <p:sp>
        <p:nvSpPr>
          <p:cNvPr id="512" name="Google Shape;512;p14"/>
          <p:cNvSpPr/>
          <p:nvPr/>
        </p:nvSpPr>
        <p:spPr>
          <a:xfrm>
            <a:off x="7178040" y="3200400"/>
            <a:ext cx="1920240"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Sync</a:t>
            </a:r>
            <a:endParaRPr b="0" i="0" sz="1600" u="none" cap="none" strike="noStrike">
              <a:solidFill>
                <a:schemeClr val="dk1"/>
              </a:solidFill>
              <a:latin typeface="Calibri"/>
              <a:ea typeface="Calibri"/>
              <a:cs typeface="Calibri"/>
              <a:sym typeface="Calibri"/>
            </a:endParaRPr>
          </a:p>
        </p:txBody>
      </p:sp>
      <p:sp>
        <p:nvSpPr>
          <p:cNvPr id="513" name="Google Shape;513;p14"/>
          <p:cNvSpPr/>
          <p:nvPr/>
        </p:nvSpPr>
        <p:spPr>
          <a:xfrm>
            <a:off x="9784080" y="2103120"/>
            <a:ext cx="1005840" cy="1005840"/>
          </a:xfrm>
          <a:prstGeom prst="ellipse">
            <a:avLst/>
          </a:prstGeom>
          <a:solidFill>
            <a:srgbClr val="7B61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4"/>
          <p:cNvSpPr/>
          <p:nvPr/>
        </p:nvSpPr>
        <p:spPr>
          <a:xfrm>
            <a:off x="9784080" y="2103120"/>
            <a:ext cx="1005840" cy="10058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F1923"/>
              </a:buClr>
              <a:buSzPts val="3200"/>
              <a:buFont typeface="Calibri"/>
              <a:buNone/>
            </a:pPr>
            <a:r>
              <a:rPr b="1" i="0" lang="en-US" sz="3200" u="none" cap="none" strike="noStrike">
                <a:solidFill>
                  <a:srgbClr val="0F1923"/>
                </a:solidFill>
                <a:latin typeface="Calibri"/>
                <a:ea typeface="Calibri"/>
                <a:cs typeface="Calibri"/>
                <a:sym typeface="Calibri"/>
              </a:rPr>
              <a:t>5</a:t>
            </a:r>
            <a:endParaRPr b="0" i="0" sz="3200" u="none" cap="none" strike="noStrike">
              <a:solidFill>
                <a:schemeClr val="dk1"/>
              </a:solidFill>
              <a:latin typeface="Calibri"/>
              <a:ea typeface="Calibri"/>
              <a:cs typeface="Calibri"/>
              <a:sym typeface="Calibri"/>
            </a:endParaRPr>
          </a:p>
        </p:txBody>
      </p:sp>
      <p:sp>
        <p:nvSpPr>
          <p:cNvPr id="515" name="Google Shape;515;p14"/>
          <p:cNvSpPr/>
          <p:nvPr/>
        </p:nvSpPr>
        <p:spPr>
          <a:xfrm>
            <a:off x="9326880" y="3200400"/>
            <a:ext cx="1920240"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Run</a:t>
            </a:r>
            <a:endParaRPr b="0" i="0" sz="1600" u="none" cap="none" strike="noStrike">
              <a:solidFill>
                <a:schemeClr val="dk1"/>
              </a:solidFill>
              <a:latin typeface="Calibri"/>
              <a:ea typeface="Calibri"/>
              <a:cs typeface="Calibri"/>
              <a:sym typeface="Calibri"/>
            </a:endParaRPr>
          </a:p>
        </p:txBody>
      </p:sp>
      <p:sp>
        <p:nvSpPr>
          <p:cNvPr id="516" name="Google Shape;516;p14"/>
          <p:cNvSpPr/>
          <p:nvPr/>
        </p:nvSpPr>
        <p:spPr>
          <a:xfrm>
            <a:off x="594360" y="3749040"/>
            <a:ext cx="2057400" cy="23774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4"/>
          <p:cNvSpPr/>
          <p:nvPr/>
        </p:nvSpPr>
        <p:spPr>
          <a:xfrm>
            <a:off x="594360" y="3749040"/>
            <a:ext cx="2057400" cy="54864"/>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4"/>
          <p:cNvSpPr/>
          <p:nvPr/>
        </p:nvSpPr>
        <p:spPr>
          <a:xfrm>
            <a:off x="777240" y="3931920"/>
            <a:ext cx="1691640" cy="3657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D4FF"/>
              </a:buClr>
              <a:buSzPts val="1400"/>
              <a:buFont typeface="Calibri"/>
              <a:buNone/>
            </a:pPr>
            <a:r>
              <a:rPr b="1" i="0" lang="en-US" sz="1400" u="none" cap="none" strike="noStrike">
                <a:solidFill>
                  <a:srgbClr val="00D4FF"/>
                </a:solidFill>
                <a:latin typeface="Calibri"/>
                <a:ea typeface="Calibri"/>
                <a:cs typeface="Calibri"/>
                <a:sym typeface="Calibri"/>
              </a:rPr>
              <a:t>Developer edits</a:t>
            </a:r>
            <a:endParaRPr b="0" i="0" sz="1400" u="none" cap="none" strike="noStrike">
              <a:solidFill>
                <a:schemeClr val="dk1"/>
              </a:solidFill>
              <a:latin typeface="Calibri"/>
              <a:ea typeface="Calibri"/>
              <a:cs typeface="Calibri"/>
              <a:sym typeface="Calibri"/>
            </a:endParaRPr>
          </a:p>
        </p:txBody>
      </p:sp>
      <p:sp>
        <p:nvSpPr>
          <p:cNvPr id="519" name="Google Shape;519;p14"/>
          <p:cNvSpPr/>
          <p:nvPr/>
        </p:nvSpPr>
        <p:spPr>
          <a:xfrm>
            <a:off x="777240" y="4343400"/>
            <a:ext cx="1691640" cy="16459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150"/>
              <a:buFont typeface="Calibri"/>
              <a:buNone/>
            </a:pPr>
            <a:r>
              <a:rPr b="0" i="0" lang="en-US" sz="1150" u="none" cap="none" strike="noStrike">
                <a:solidFill>
                  <a:srgbClr val="FFFFFF"/>
                </a:solidFill>
                <a:latin typeface="Calibri"/>
                <a:ea typeface="Calibri"/>
                <a:cs typeface="Calibri"/>
                <a:sym typeface="Calibri"/>
              </a:rPr>
              <a:t>Open deployment.yaml. Change replicas: 1 → 3. Save.</a:t>
            </a:r>
            <a:endParaRPr b="0" i="0" sz="1150" u="none" cap="none" strike="noStrike">
              <a:solidFill>
                <a:schemeClr val="dk1"/>
              </a:solidFill>
              <a:latin typeface="Calibri"/>
              <a:ea typeface="Calibri"/>
              <a:cs typeface="Calibri"/>
              <a:sym typeface="Calibri"/>
            </a:endParaRPr>
          </a:p>
        </p:txBody>
      </p:sp>
      <p:sp>
        <p:nvSpPr>
          <p:cNvPr id="520" name="Google Shape;520;p14"/>
          <p:cNvSpPr/>
          <p:nvPr/>
        </p:nvSpPr>
        <p:spPr>
          <a:xfrm>
            <a:off x="2743200" y="3749040"/>
            <a:ext cx="2057400" cy="23774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4"/>
          <p:cNvSpPr/>
          <p:nvPr/>
        </p:nvSpPr>
        <p:spPr>
          <a:xfrm>
            <a:off x="2743200" y="3749040"/>
            <a:ext cx="2057400" cy="54864"/>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4"/>
          <p:cNvSpPr/>
          <p:nvPr/>
        </p:nvSpPr>
        <p:spPr>
          <a:xfrm>
            <a:off x="2926080" y="3931920"/>
            <a:ext cx="1691640" cy="3657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D4FF"/>
              </a:buClr>
              <a:buSzPts val="1400"/>
              <a:buFont typeface="Calibri"/>
              <a:buNone/>
            </a:pPr>
            <a:r>
              <a:rPr b="1" i="0" lang="en-US" sz="1400" u="none" cap="none" strike="noStrike">
                <a:solidFill>
                  <a:srgbClr val="00D4FF"/>
                </a:solidFill>
                <a:latin typeface="Calibri"/>
                <a:ea typeface="Calibri"/>
                <a:cs typeface="Calibri"/>
                <a:sym typeface="Calibri"/>
              </a:rPr>
              <a:t>PR → merge to main</a:t>
            </a:r>
            <a:endParaRPr b="0" i="0" sz="1400" u="none" cap="none" strike="noStrike">
              <a:solidFill>
                <a:schemeClr val="dk1"/>
              </a:solidFill>
              <a:latin typeface="Calibri"/>
              <a:ea typeface="Calibri"/>
              <a:cs typeface="Calibri"/>
              <a:sym typeface="Calibri"/>
            </a:endParaRPr>
          </a:p>
        </p:txBody>
      </p:sp>
      <p:sp>
        <p:nvSpPr>
          <p:cNvPr id="523" name="Google Shape;523;p14"/>
          <p:cNvSpPr/>
          <p:nvPr/>
        </p:nvSpPr>
        <p:spPr>
          <a:xfrm>
            <a:off x="2926080" y="4343400"/>
            <a:ext cx="1691640" cy="16459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150"/>
              <a:buFont typeface="Calibri"/>
              <a:buNone/>
            </a:pPr>
            <a:r>
              <a:rPr b="0" i="0" lang="en-US" sz="1150" u="none" cap="none" strike="noStrike">
                <a:solidFill>
                  <a:srgbClr val="FFFFFF"/>
                </a:solidFill>
                <a:latin typeface="Calibri"/>
                <a:ea typeface="Calibri"/>
                <a:cs typeface="Calibri"/>
                <a:sym typeface="Calibri"/>
              </a:rPr>
              <a:t>Push branch, open PR, reviewer approves, merge. Git now says: 3 replicas.</a:t>
            </a:r>
            <a:endParaRPr b="0" i="0" sz="1150" u="none" cap="none" strike="noStrike">
              <a:solidFill>
                <a:schemeClr val="dk1"/>
              </a:solidFill>
              <a:latin typeface="Calibri"/>
              <a:ea typeface="Calibri"/>
              <a:cs typeface="Calibri"/>
              <a:sym typeface="Calibri"/>
            </a:endParaRPr>
          </a:p>
        </p:txBody>
      </p:sp>
      <p:sp>
        <p:nvSpPr>
          <p:cNvPr id="524" name="Google Shape;524;p14"/>
          <p:cNvSpPr/>
          <p:nvPr/>
        </p:nvSpPr>
        <p:spPr>
          <a:xfrm>
            <a:off x="4892040" y="3749040"/>
            <a:ext cx="2057400" cy="23774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4"/>
          <p:cNvSpPr/>
          <p:nvPr/>
        </p:nvSpPr>
        <p:spPr>
          <a:xfrm>
            <a:off x="4892040" y="3749040"/>
            <a:ext cx="2057400" cy="54864"/>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4"/>
          <p:cNvSpPr/>
          <p:nvPr/>
        </p:nvSpPr>
        <p:spPr>
          <a:xfrm>
            <a:off x="5074920" y="3931920"/>
            <a:ext cx="1691640" cy="3657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C896"/>
              </a:buClr>
              <a:buSzPts val="1400"/>
              <a:buFont typeface="Calibri"/>
              <a:buNone/>
            </a:pPr>
            <a:r>
              <a:rPr b="1" i="0" lang="en-US" sz="1400" u="none" cap="none" strike="noStrike">
                <a:solidFill>
                  <a:srgbClr val="00C896"/>
                </a:solidFill>
                <a:latin typeface="Calibri"/>
                <a:ea typeface="Calibri"/>
                <a:cs typeface="Calibri"/>
                <a:sym typeface="Calibri"/>
              </a:rPr>
              <a:t>Argo CD polls Git</a:t>
            </a:r>
            <a:endParaRPr b="0" i="0" sz="1400" u="none" cap="none" strike="noStrike">
              <a:solidFill>
                <a:schemeClr val="dk1"/>
              </a:solidFill>
              <a:latin typeface="Calibri"/>
              <a:ea typeface="Calibri"/>
              <a:cs typeface="Calibri"/>
              <a:sym typeface="Calibri"/>
            </a:endParaRPr>
          </a:p>
        </p:txBody>
      </p:sp>
      <p:sp>
        <p:nvSpPr>
          <p:cNvPr id="527" name="Google Shape;527;p14"/>
          <p:cNvSpPr/>
          <p:nvPr/>
        </p:nvSpPr>
        <p:spPr>
          <a:xfrm>
            <a:off x="5074920" y="4343400"/>
            <a:ext cx="1874519" cy="16459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150"/>
              <a:buFont typeface="Calibri"/>
              <a:buNone/>
            </a:pPr>
            <a:r>
              <a:rPr b="0" i="0" lang="en-US" sz="1150" u="none" cap="none" strike="noStrike">
                <a:solidFill>
                  <a:srgbClr val="FFFFFF"/>
                </a:solidFill>
                <a:latin typeface="Calibri"/>
                <a:ea typeface="Calibri"/>
                <a:cs typeface="Calibri"/>
                <a:sym typeface="Calibri"/>
              </a:rPr>
              <a:t>Within ~1-2 min, Argo notices the cluster is OutOfSync.</a:t>
            </a:r>
            <a:endParaRPr b="0" i="0" sz="1150" u="none" cap="none" strike="noStrike">
              <a:solidFill>
                <a:schemeClr val="dk1"/>
              </a:solidFill>
              <a:latin typeface="Calibri"/>
              <a:ea typeface="Calibri"/>
              <a:cs typeface="Calibri"/>
              <a:sym typeface="Calibri"/>
            </a:endParaRPr>
          </a:p>
        </p:txBody>
      </p:sp>
      <p:sp>
        <p:nvSpPr>
          <p:cNvPr id="528" name="Google Shape;528;p14"/>
          <p:cNvSpPr/>
          <p:nvPr/>
        </p:nvSpPr>
        <p:spPr>
          <a:xfrm>
            <a:off x="7040880" y="3749040"/>
            <a:ext cx="2057400" cy="23774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4"/>
          <p:cNvSpPr/>
          <p:nvPr/>
        </p:nvSpPr>
        <p:spPr>
          <a:xfrm>
            <a:off x="7040880" y="3749040"/>
            <a:ext cx="2057400" cy="54864"/>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4"/>
          <p:cNvSpPr/>
          <p:nvPr/>
        </p:nvSpPr>
        <p:spPr>
          <a:xfrm>
            <a:off x="7223760" y="3931920"/>
            <a:ext cx="1691640" cy="3657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C896"/>
              </a:buClr>
              <a:buSzPts val="1400"/>
              <a:buFont typeface="Calibri"/>
              <a:buNone/>
            </a:pPr>
            <a:r>
              <a:rPr b="1" i="0" lang="en-US" sz="1400" u="none" cap="none" strike="noStrike">
                <a:solidFill>
                  <a:srgbClr val="00C896"/>
                </a:solidFill>
                <a:latin typeface="Calibri"/>
                <a:ea typeface="Calibri"/>
                <a:cs typeface="Calibri"/>
                <a:sym typeface="Calibri"/>
              </a:rPr>
              <a:t>Auto-sync kicks in</a:t>
            </a:r>
            <a:endParaRPr b="0" i="0" sz="1400" u="none" cap="none" strike="noStrike">
              <a:solidFill>
                <a:schemeClr val="dk1"/>
              </a:solidFill>
              <a:latin typeface="Calibri"/>
              <a:ea typeface="Calibri"/>
              <a:cs typeface="Calibri"/>
              <a:sym typeface="Calibri"/>
            </a:endParaRPr>
          </a:p>
        </p:txBody>
      </p:sp>
      <p:sp>
        <p:nvSpPr>
          <p:cNvPr id="531" name="Google Shape;531;p14"/>
          <p:cNvSpPr/>
          <p:nvPr/>
        </p:nvSpPr>
        <p:spPr>
          <a:xfrm>
            <a:off x="7223761" y="4343400"/>
            <a:ext cx="1760220" cy="16459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150"/>
              <a:buFont typeface="Calibri"/>
              <a:buNone/>
            </a:pPr>
            <a:r>
              <a:rPr b="0" i="0" lang="en-US" sz="1150" u="none" cap="none" strike="noStrike">
                <a:solidFill>
                  <a:srgbClr val="FFFFFF"/>
                </a:solidFill>
                <a:latin typeface="Calibri"/>
                <a:ea typeface="Calibri"/>
                <a:cs typeface="Calibri"/>
                <a:sym typeface="Calibri"/>
              </a:rPr>
              <a:t>Argo applies the updated manifest to the cluster. No kubectl, no CI runner touching the cluster.</a:t>
            </a:r>
            <a:endParaRPr b="0" i="0" sz="1150" u="none" cap="none" strike="noStrike">
              <a:solidFill>
                <a:schemeClr val="dk1"/>
              </a:solidFill>
              <a:latin typeface="Calibri"/>
              <a:ea typeface="Calibri"/>
              <a:cs typeface="Calibri"/>
              <a:sym typeface="Calibri"/>
            </a:endParaRPr>
          </a:p>
        </p:txBody>
      </p:sp>
      <p:sp>
        <p:nvSpPr>
          <p:cNvPr id="532" name="Google Shape;532;p14"/>
          <p:cNvSpPr/>
          <p:nvPr/>
        </p:nvSpPr>
        <p:spPr>
          <a:xfrm>
            <a:off x="9189720" y="3749040"/>
            <a:ext cx="2057400" cy="23774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4"/>
          <p:cNvSpPr/>
          <p:nvPr/>
        </p:nvSpPr>
        <p:spPr>
          <a:xfrm>
            <a:off x="9189720" y="3749040"/>
            <a:ext cx="2057400" cy="54864"/>
          </a:xfrm>
          <a:prstGeom prst="rect">
            <a:avLst/>
          </a:prstGeom>
          <a:solidFill>
            <a:srgbClr val="7B61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4"/>
          <p:cNvSpPr/>
          <p:nvPr/>
        </p:nvSpPr>
        <p:spPr>
          <a:xfrm>
            <a:off x="9372600" y="3931920"/>
            <a:ext cx="1691640" cy="3657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7B61FF"/>
              </a:buClr>
              <a:buSzPts val="1400"/>
              <a:buFont typeface="Calibri"/>
              <a:buNone/>
            </a:pPr>
            <a:r>
              <a:rPr b="1" i="0" lang="en-US" sz="1400" u="none" cap="none" strike="noStrike">
                <a:solidFill>
                  <a:srgbClr val="7B61FF"/>
                </a:solidFill>
                <a:latin typeface="Calibri"/>
                <a:ea typeface="Calibri"/>
                <a:cs typeface="Calibri"/>
                <a:sym typeface="Calibri"/>
              </a:rPr>
              <a:t>Pods scale up</a:t>
            </a:r>
            <a:endParaRPr b="0" i="0" sz="1400" u="none" cap="none" strike="noStrike">
              <a:solidFill>
                <a:schemeClr val="dk1"/>
              </a:solidFill>
              <a:latin typeface="Calibri"/>
              <a:ea typeface="Calibri"/>
              <a:cs typeface="Calibri"/>
              <a:sym typeface="Calibri"/>
            </a:endParaRPr>
          </a:p>
        </p:txBody>
      </p:sp>
      <p:sp>
        <p:nvSpPr>
          <p:cNvPr id="535" name="Google Shape;535;p14"/>
          <p:cNvSpPr/>
          <p:nvPr/>
        </p:nvSpPr>
        <p:spPr>
          <a:xfrm>
            <a:off x="9372600" y="4343400"/>
            <a:ext cx="1691640" cy="16459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150"/>
              <a:buFont typeface="Calibri"/>
              <a:buNone/>
            </a:pPr>
            <a:r>
              <a:rPr b="0" i="0" lang="en-US" sz="1150" u="none" cap="none" strike="noStrike">
                <a:solidFill>
                  <a:srgbClr val="FFFFFF"/>
                </a:solidFill>
                <a:latin typeface="Calibri"/>
                <a:ea typeface="Calibri"/>
                <a:cs typeface="Calibri"/>
                <a:sym typeface="Calibri"/>
              </a:rPr>
              <a:t>Kubernetes reconciles: 2 new pods spin up. UI shows Healthy + Synced. Done.</a:t>
            </a:r>
            <a:endParaRPr b="0" i="0" sz="1150" u="none" cap="none" strike="noStrike">
              <a:solidFill>
                <a:schemeClr val="dk1"/>
              </a:solidFill>
              <a:latin typeface="Calibri"/>
              <a:ea typeface="Calibri"/>
              <a:cs typeface="Calibri"/>
              <a:sym typeface="Calibri"/>
            </a:endParaRPr>
          </a:p>
        </p:txBody>
      </p:sp>
      <p:sp>
        <p:nvSpPr>
          <p:cNvPr id="536" name="Google Shape;536;p14"/>
          <p:cNvSpPr/>
          <p:nvPr/>
        </p:nvSpPr>
        <p:spPr>
          <a:xfrm>
            <a:off x="2537460" y="2240280"/>
            <a:ext cx="457200" cy="7315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800"/>
              <a:buFont typeface="Calibri"/>
              <a:buNone/>
            </a:pPr>
            <a:r>
              <a:rPr b="1" i="0" lang="en-US" sz="2800" u="none" cap="none" strike="noStrike">
                <a:solidFill>
                  <a:srgbClr val="00D4FF"/>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p:txBody>
      </p:sp>
      <p:sp>
        <p:nvSpPr>
          <p:cNvPr id="537" name="Google Shape;537;p14"/>
          <p:cNvSpPr/>
          <p:nvPr/>
        </p:nvSpPr>
        <p:spPr>
          <a:xfrm>
            <a:off x="4686300" y="2240280"/>
            <a:ext cx="457200" cy="7315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800"/>
              <a:buFont typeface="Calibri"/>
              <a:buNone/>
            </a:pPr>
            <a:r>
              <a:rPr b="1" i="0" lang="en-US" sz="2800" u="none" cap="none" strike="noStrike">
                <a:solidFill>
                  <a:srgbClr val="00D4FF"/>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p:txBody>
      </p:sp>
      <p:sp>
        <p:nvSpPr>
          <p:cNvPr id="538" name="Google Shape;538;p14"/>
          <p:cNvSpPr/>
          <p:nvPr/>
        </p:nvSpPr>
        <p:spPr>
          <a:xfrm>
            <a:off x="6835140" y="2240280"/>
            <a:ext cx="457200" cy="7315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800"/>
              <a:buFont typeface="Calibri"/>
              <a:buNone/>
            </a:pPr>
            <a:r>
              <a:rPr b="1" i="0" lang="en-US" sz="2800" u="none" cap="none" strike="noStrike">
                <a:solidFill>
                  <a:srgbClr val="00D4FF"/>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p:txBody>
      </p:sp>
      <p:sp>
        <p:nvSpPr>
          <p:cNvPr id="539" name="Google Shape;539;p14"/>
          <p:cNvSpPr/>
          <p:nvPr/>
        </p:nvSpPr>
        <p:spPr>
          <a:xfrm>
            <a:off x="8983980" y="2240280"/>
            <a:ext cx="457200" cy="7315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800"/>
              <a:buFont typeface="Calibri"/>
              <a:buNone/>
            </a:pPr>
            <a:r>
              <a:rPr b="1" i="0" lang="en-US" sz="2800" u="none" cap="none" strike="noStrike">
                <a:solidFill>
                  <a:srgbClr val="00D4FF"/>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p:txBody>
      </p:sp>
      <p:sp>
        <p:nvSpPr>
          <p:cNvPr id="540" name="Google Shape;540;p14"/>
          <p:cNvSpPr/>
          <p:nvPr/>
        </p:nvSpPr>
        <p:spPr>
          <a:xfrm>
            <a:off x="594362" y="6263640"/>
            <a:ext cx="11002975" cy="365760"/>
          </a:xfrm>
          <a:prstGeom prst="rect">
            <a:avLst/>
          </a:prstGeom>
          <a:solidFill>
            <a:srgbClr val="081E1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4"/>
          <p:cNvSpPr/>
          <p:nvPr/>
        </p:nvSpPr>
        <p:spPr>
          <a:xfrm>
            <a:off x="594362" y="6263640"/>
            <a:ext cx="11002975"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C896"/>
              </a:buClr>
              <a:buSzPts val="1300"/>
              <a:buFont typeface="Calibri"/>
              <a:buNone/>
            </a:pPr>
            <a:r>
              <a:rPr b="0" i="1" lang="en-US" sz="1300" u="none" cap="none" strike="noStrike">
                <a:solidFill>
                  <a:srgbClr val="00C896"/>
                </a:solidFill>
                <a:latin typeface="Calibri"/>
                <a:ea typeface="Calibri"/>
                <a:cs typeface="Calibri"/>
                <a:sym typeface="Calibri"/>
              </a:rPr>
              <a:t>💡  Developers never log in to Argo CD or the cluster. The repo IS the deployment interface.</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546" name="Shape 546"/>
        <p:cNvGrpSpPr/>
        <p:nvPr/>
      </p:nvGrpSpPr>
      <p:grpSpPr>
        <a:xfrm>
          <a:off x="0" y="0"/>
          <a:ext cx="0" cy="0"/>
          <a:chOff x="0" y="0"/>
          <a:chExt cx="0" cy="0"/>
        </a:xfrm>
      </p:grpSpPr>
      <p:sp>
        <p:nvSpPr>
          <p:cNvPr id="547" name="Google Shape;547;p15"/>
          <p:cNvSpPr/>
          <p:nvPr/>
        </p:nvSpPr>
        <p:spPr>
          <a:xfrm>
            <a:off x="0" y="0"/>
            <a:ext cx="137160" cy="6858000"/>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5"/>
          <p:cNvSpPr/>
          <p:nvPr/>
        </p:nvSpPr>
        <p:spPr>
          <a:xfrm>
            <a:off x="9601200" y="-1371600"/>
            <a:ext cx="3657600" cy="3657600"/>
          </a:xfrm>
          <a:prstGeom prst="ellipse">
            <a:avLst/>
          </a:prstGeom>
          <a:solidFill>
            <a:srgbClr val="2A4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5"/>
          <p:cNvSpPr/>
          <p:nvPr/>
        </p:nvSpPr>
        <p:spPr>
          <a:xfrm>
            <a:off x="10515600" y="1371600"/>
            <a:ext cx="2011680" cy="2011680"/>
          </a:xfrm>
          <a:prstGeom prst="ellipse">
            <a:avLst/>
          </a:prstGeom>
          <a:solidFill>
            <a:srgbClr val="00C896">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5"/>
          <p:cNvSpPr/>
          <p:nvPr/>
        </p:nvSpPr>
        <p:spPr>
          <a:xfrm>
            <a:off x="731520" y="2468880"/>
            <a:ext cx="10972800" cy="1371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8800"/>
              <a:buFont typeface="Calibri"/>
              <a:buNone/>
            </a:pPr>
            <a:r>
              <a:rPr b="1" i="0" lang="en-US" sz="8800" u="none" cap="none" strike="noStrike">
                <a:solidFill>
                  <a:srgbClr val="FFFFFF"/>
                </a:solidFill>
                <a:latin typeface="Calibri"/>
                <a:ea typeface="Calibri"/>
                <a:cs typeface="Calibri"/>
                <a:sym typeface="Calibri"/>
              </a:rPr>
              <a:t>Live Demo</a:t>
            </a:r>
            <a:endParaRPr b="0" i="0" sz="8800" u="none" cap="none" strike="noStrike">
              <a:solidFill>
                <a:schemeClr val="dk1"/>
              </a:solidFill>
              <a:latin typeface="Calibri"/>
              <a:ea typeface="Calibri"/>
              <a:cs typeface="Calibri"/>
              <a:sym typeface="Calibri"/>
            </a:endParaRPr>
          </a:p>
        </p:txBody>
      </p:sp>
      <p:sp>
        <p:nvSpPr>
          <p:cNvPr id="551" name="Google Shape;551;p15"/>
          <p:cNvSpPr/>
          <p:nvPr/>
        </p:nvSpPr>
        <p:spPr>
          <a:xfrm>
            <a:off x="731520" y="3931920"/>
            <a:ext cx="10972800" cy="7315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2200"/>
              <a:buFont typeface="Calibri"/>
              <a:buNone/>
            </a:pPr>
            <a:r>
              <a:rPr b="0" i="0" lang="en-US" sz="2200" u="none" cap="none" strike="noStrike">
                <a:solidFill>
                  <a:srgbClr val="B0C4DE"/>
                </a:solidFill>
                <a:latin typeface="Calibri"/>
                <a:ea typeface="Calibri"/>
                <a:cs typeface="Calibri"/>
                <a:sym typeface="Calibri"/>
              </a:rPr>
              <a:t>Let's watch Argo CD sync a change from Git to the cluster — in real time.</a:t>
            </a:r>
            <a:endParaRPr b="0" i="0" sz="2200" u="none" cap="none" strike="noStrike">
              <a:solidFill>
                <a:schemeClr val="dk1"/>
              </a:solidFill>
              <a:latin typeface="Calibri"/>
              <a:ea typeface="Calibri"/>
              <a:cs typeface="Calibri"/>
              <a:sym typeface="Calibri"/>
            </a:endParaRPr>
          </a:p>
        </p:txBody>
      </p:sp>
      <p:pic>
        <p:nvPicPr>
          <p:cNvPr descr="preencoded.png" id="552" name="Google Shape;552;p15"/>
          <p:cNvPicPr preferRelativeResize="0"/>
          <p:nvPr/>
        </p:nvPicPr>
        <p:blipFill rotWithShape="1">
          <a:blip r:embed="rId3">
            <a:alphaModFix/>
          </a:blip>
          <a:srcRect b="0" l="0" r="0" t="0"/>
          <a:stretch/>
        </p:blipFill>
        <p:spPr>
          <a:xfrm>
            <a:off x="731520" y="5120640"/>
            <a:ext cx="640080" cy="640080"/>
          </a:xfrm>
          <a:prstGeom prst="rect">
            <a:avLst/>
          </a:prstGeom>
          <a:noFill/>
          <a:ln>
            <a:noFill/>
          </a:ln>
        </p:spPr>
      </p:pic>
      <p:sp>
        <p:nvSpPr>
          <p:cNvPr id="553" name="Google Shape;553;p15"/>
          <p:cNvSpPr/>
          <p:nvPr/>
        </p:nvSpPr>
        <p:spPr>
          <a:xfrm>
            <a:off x="1463040" y="5166360"/>
            <a:ext cx="100584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2000"/>
              <a:buFont typeface="Consolas"/>
              <a:buNone/>
            </a:pPr>
            <a:r>
              <a:rPr b="0" i="0" lang="en-US" sz="2000" u="none" cap="none" strike="noStrike">
                <a:solidFill>
                  <a:srgbClr val="00D4FF"/>
                </a:solidFill>
                <a:latin typeface="Consolas"/>
                <a:ea typeface="Consolas"/>
                <a:cs typeface="Consolas"/>
                <a:sym typeface="Consolas"/>
              </a:rPr>
              <a:t>github.com/smantzou/app-of-apps-meetup-demo</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558" name="Shape 558"/>
        <p:cNvGrpSpPr/>
        <p:nvPr/>
      </p:nvGrpSpPr>
      <p:grpSpPr>
        <a:xfrm>
          <a:off x="0" y="0"/>
          <a:ext cx="0" cy="0"/>
          <a:chOff x="0" y="0"/>
          <a:chExt cx="0" cy="0"/>
        </a:xfrm>
      </p:grpSpPr>
      <p:sp>
        <p:nvSpPr>
          <p:cNvPr id="559" name="Google Shape;559;p16"/>
          <p:cNvSpPr/>
          <p:nvPr/>
        </p:nvSpPr>
        <p:spPr>
          <a:xfrm>
            <a:off x="0" y="0"/>
            <a:ext cx="137160" cy="685800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6"/>
          <p:cNvSpPr/>
          <p:nvPr/>
        </p:nvSpPr>
        <p:spPr>
          <a:xfrm>
            <a:off x="-1371600" y="4572000"/>
            <a:ext cx="3200400" cy="3200400"/>
          </a:xfrm>
          <a:prstGeom prst="ellipse">
            <a:avLst/>
          </a:prstGeom>
          <a:solidFill>
            <a:srgbClr val="2A4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6"/>
          <p:cNvSpPr/>
          <p:nvPr/>
        </p:nvSpPr>
        <p:spPr>
          <a:xfrm>
            <a:off x="10515600" y="-914400"/>
            <a:ext cx="2286000" cy="2286000"/>
          </a:xfrm>
          <a:prstGeom prst="ellipse">
            <a:avLst/>
          </a:prstGeom>
          <a:solidFill>
            <a:srgbClr val="00D4FF">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6"/>
          <p:cNvSpPr/>
          <p:nvPr/>
        </p:nvSpPr>
        <p:spPr>
          <a:xfrm>
            <a:off x="640082" y="922183"/>
            <a:ext cx="6441180" cy="254718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5400"/>
              <a:buFont typeface="Calibri"/>
              <a:buNone/>
            </a:pPr>
            <a:r>
              <a:rPr b="1" i="0" lang="en-US" sz="9600" u="none" cap="none" strike="noStrike">
                <a:solidFill>
                  <a:srgbClr val="FFFFFF"/>
                </a:solidFill>
                <a:latin typeface="Calibri"/>
                <a:ea typeface="Calibri"/>
                <a:cs typeface="Calibri"/>
                <a:sym typeface="Calibri"/>
              </a:rPr>
              <a:t>Thank You</a:t>
            </a:r>
            <a:endParaRPr b="0" i="0" sz="9600" u="none" cap="none" strike="noStrike">
              <a:solidFill>
                <a:schemeClr val="dk1"/>
              </a:solidFill>
              <a:latin typeface="Calibri"/>
              <a:ea typeface="Calibri"/>
              <a:cs typeface="Calibri"/>
              <a:sym typeface="Calibri"/>
            </a:endParaRPr>
          </a:p>
        </p:txBody>
      </p:sp>
      <p:sp>
        <p:nvSpPr>
          <p:cNvPr id="563" name="Google Shape;563;p16"/>
          <p:cNvSpPr/>
          <p:nvPr/>
        </p:nvSpPr>
        <p:spPr>
          <a:xfrm>
            <a:off x="640082" y="2817131"/>
            <a:ext cx="6949438" cy="17504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B61FF"/>
              </a:buClr>
              <a:buSzPts val="3400"/>
              <a:buFont typeface="Calibri"/>
              <a:buNone/>
            </a:pPr>
            <a:r>
              <a:rPr b="1" i="0" lang="en-US" sz="5400" u="none" cap="none" strike="noStrike">
                <a:solidFill>
                  <a:srgbClr val="7B61FF"/>
                </a:solidFill>
                <a:latin typeface="Calibri"/>
                <a:ea typeface="Calibri"/>
                <a:cs typeface="Calibri"/>
                <a:sym typeface="Calibri"/>
              </a:rPr>
              <a:t>Questions</a:t>
            </a:r>
            <a:r>
              <a:rPr b="1" i="0" lang="en-US" sz="5400" u="none" cap="none" strike="noStrike">
                <a:solidFill>
                  <a:srgbClr val="FFFFFF"/>
                </a:solidFill>
                <a:latin typeface="Calibri"/>
                <a:ea typeface="Calibri"/>
                <a:cs typeface="Calibri"/>
                <a:sym typeface="Calibri"/>
              </a:rPr>
              <a:t> / </a:t>
            </a:r>
            <a:r>
              <a:rPr b="1" i="0" lang="en-US" sz="5400" u="none" cap="none" strike="noStrike">
                <a:solidFill>
                  <a:srgbClr val="00D4FF"/>
                </a:solidFill>
                <a:latin typeface="Calibri"/>
                <a:ea typeface="Calibri"/>
                <a:cs typeface="Calibri"/>
                <a:sym typeface="Calibri"/>
              </a:rPr>
              <a:t>Discussion</a:t>
            </a:r>
            <a:endParaRPr b="0" i="0" sz="5400" u="none" cap="none" strike="noStrike">
              <a:solidFill>
                <a:schemeClr val="dk1"/>
              </a:solidFill>
              <a:latin typeface="Calibri"/>
              <a:ea typeface="Calibri"/>
              <a:cs typeface="Calibri"/>
              <a:sym typeface="Calibri"/>
            </a:endParaRPr>
          </a:p>
        </p:txBody>
      </p:sp>
      <p:sp>
        <p:nvSpPr>
          <p:cNvPr id="564" name="Google Shape;564;p16"/>
          <p:cNvSpPr/>
          <p:nvPr/>
        </p:nvSpPr>
        <p:spPr>
          <a:xfrm>
            <a:off x="7798665" y="2282757"/>
            <a:ext cx="4023360" cy="3124200"/>
          </a:xfrm>
          <a:prstGeom prst="rect">
            <a:avLst/>
          </a:prstGeom>
          <a:solidFill>
            <a:srgbClr val="1A2840"/>
          </a:solidFill>
          <a:ln cap="flat" cmpd="sng" w="127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6"/>
          <p:cNvSpPr/>
          <p:nvPr/>
        </p:nvSpPr>
        <p:spPr>
          <a:xfrm>
            <a:off x="7798665" y="2282757"/>
            <a:ext cx="4023360" cy="73152"/>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6"/>
          <p:cNvSpPr/>
          <p:nvPr/>
        </p:nvSpPr>
        <p:spPr>
          <a:xfrm>
            <a:off x="8072985" y="2511357"/>
            <a:ext cx="3474720" cy="4114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800"/>
              <a:buFont typeface="Calibri"/>
              <a:buNone/>
            </a:pPr>
            <a:r>
              <a:rPr b="1" i="0" lang="en-US" sz="1800" u="none" cap="none" strike="noStrike">
                <a:solidFill>
                  <a:srgbClr val="00D4FF"/>
                </a:solidFill>
                <a:latin typeface="Calibri"/>
                <a:ea typeface="Calibri"/>
                <a:cs typeface="Calibri"/>
                <a:sym typeface="Calibri"/>
              </a:rPr>
              <a:t>Resources &amp; Links</a:t>
            </a:r>
            <a:endParaRPr b="0" i="0" sz="1800" u="none" cap="none" strike="noStrike">
              <a:solidFill>
                <a:schemeClr val="dk1"/>
              </a:solidFill>
              <a:latin typeface="Calibri"/>
              <a:ea typeface="Calibri"/>
              <a:cs typeface="Calibri"/>
              <a:sym typeface="Calibri"/>
            </a:endParaRPr>
          </a:p>
        </p:txBody>
      </p:sp>
      <p:sp>
        <p:nvSpPr>
          <p:cNvPr id="567" name="Google Shape;567;p16"/>
          <p:cNvSpPr/>
          <p:nvPr/>
        </p:nvSpPr>
        <p:spPr>
          <a:xfrm>
            <a:off x="8072985" y="3151437"/>
            <a:ext cx="45720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chemeClr val="lt1"/>
                </a:solidFill>
                <a:latin typeface="Calibri"/>
                <a:ea typeface="Calibri"/>
                <a:cs typeface="Calibri"/>
                <a:sym typeface="Calibri"/>
              </a:rPr>
              <a:t>🔗</a:t>
            </a:r>
            <a:endParaRPr b="0" i="0" sz="1600" u="none" cap="none" strike="noStrike">
              <a:solidFill>
                <a:schemeClr val="lt1"/>
              </a:solidFill>
              <a:latin typeface="Calibri"/>
              <a:ea typeface="Calibri"/>
              <a:cs typeface="Calibri"/>
              <a:sym typeface="Calibri"/>
            </a:endParaRPr>
          </a:p>
        </p:txBody>
      </p:sp>
      <p:sp>
        <p:nvSpPr>
          <p:cNvPr id="568" name="Google Shape;568;p16"/>
          <p:cNvSpPr/>
          <p:nvPr/>
        </p:nvSpPr>
        <p:spPr>
          <a:xfrm>
            <a:off x="8575905" y="3151437"/>
            <a:ext cx="301752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50"/>
              <a:buFont typeface="Consolas"/>
              <a:buNone/>
            </a:pPr>
            <a:r>
              <a:rPr b="0" i="0" lang="en-US" sz="1250" u="none" cap="none" strike="noStrike">
                <a:solidFill>
                  <a:srgbClr val="FFFFFF"/>
                </a:solidFill>
                <a:latin typeface="Consolas"/>
                <a:ea typeface="Consolas"/>
                <a:cs typeface="Consolas"/>
                <a:sym typeface="Consolas"/>
              </a:rPr>
              <a:t>github.com/smantzou/app-of-apps-meetup-demo</a:t>
            </a:r>
            <a:endParaRPr b="0" i="0" sz="1250" u="none" cap="none" strike="noStrike">
              <a:solidFill>
                <a:schemeClr val="dk1"/>
              </a:solidFill>
              <a:latin typeface="Calibri"/>
              <a:ea typeface="Calibri"/>
              <a:cs typeface="Calibri"/>
              <a:sym typeface="Calibri"/>
            </a:endParaRPr>
          </a:p>
        </p:txBody>
      </p:sp>
      <p:sp>
        <p:nvSpPr>
          <p:cNvPr id="569" name="Google Shape;569;p16"/>
          <p:cNvSpPr/>
          <p:nvPr/>
        </p:nvSpPr>
        <p:spPr>
          <a:xfrm>
            <a:off x="8072985" y="3700077"/>
            <a:ext cx="45720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chemeClr val="lt1"/>
                </a:solidFill>
                <a:latin typeface="Calibri"/>
                <a:ea typeface="Calibri"/>
                <a:cs typeface="Calibri"/>
                <a:sym typeface="Calibri"/>
              </a:rPr>
              <a:t>📖</a:t>
            </a:r>
            <a:endParaRPr b="0" i="0" sz="1600" u="none" cap="none" strike="noStrike">
              <a:solidFill>
                <a:schemeClr val="lt1"/>
              </a:solidFill>
              <a:latin typeface="Calibri"/>
              <a:ea typeface="Calibri"/>
              <a:cs typeface="Calibri"/>
              <a:sym typeface="Calibri"/>
            </a:endParaRPr>
          </a:p>
        </p:txBody>
      </p:sp>
      <p:sp>
        <p:nvSpPr>
          <p:cNvPr id="570" name="Google Shape;570;p16"/>
          <p:cNvSpPr/>
          <p:nvPr/>
        </p:nvSpPr>
        <p:spPr>
          <a:xfrm>
            <a:off x="8575905" y="3700077"/>
            <a:ext cx="301752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50"/>
              <a:buFont typeface="Consolas"/>
              <a:buNone/>
            </a:pPr>
            <a:r>
              <a:rPr b="0" i="0" lang="en-US" sz="1250" u="none" cap="none" strike="noStrike">
                <a:solidFill>
                  <a:srgbClr val="FFFFFF"/>
                </a:solidFill>
                <a:latin typeface="Consolas"/>
                <a:ea typeface="Consolas"/>
                <a:cs typeface="Consolas"/>
                <a:sym typeface="Consolas"/>
              </a:rPr>
              <a:t>argo-cd.readthedocs.io</a:t>
            </a:r>
            <a:endParaRPr b="0" i="0" sz="1250" u="none" cap="none" strike="noStrike">
              <a:solidFill>
                <a:schemeClr val="dk1"/>
              </a:solidFill>
              <a:latin typeface="Calibri"/>
              <a:ea typeface="Calibri"/>
              <a:cs typeface="Calibri"/>
              <a:sym typeface="Calibri"/>
            </a:endParaRPr>
          </a:p>
        </p:txBody>
      </p:sp>
      <p:sp>
        <p:nvSpPr>
          <p:cNvPr id="571" name="Google Shape;571;p16"/>
          <p:cNvSpPr/>
          <p:nvPr/>
        </p:nvSpPr>
        <p:spPr>
          <a:xfrm>
            <a:off x="8072985" y="4248717"/>
            <a:ext cx="45720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chemeClr val="lt1"/>
                </a:solidFill>
                <a:latin typeface="Calibri"/>
                <a:ea typeface="Calibri"/>
                <a:cs typeface="Calibri"/>
                <a:sym typeface="Calibri"/>
              </a:rPr>
              <a:t>📰</a:t>
            </a:r>
            <a:endParaRPr b="0" i="0" sz="1600" u="none" cap="none" strike="noStrike">
              <a:solidFill>
                <a:schemeClr val="lt1"/>
              </a:solidFill>
              <a:latin typeface="Calibri"/>
              <a:ea typeface="Calibri"/>
              <a:cs typeface="Calibri"/>
              <a:sym typeface="Calibri"/>
            </a:endParaRPr>
          </a:p>
        </p:txBody>
      </p:sp>
      <p:sp>
        <p:nvSpPr>
          <p:cNvPr id="572" name="Google Shape;572;p16"/>
          <p:cNvSpPr/>
          <p:nvPr/>
        </p:nvSpPr>
        <p:spPr>
          <a:xfrm>
            <a:off x="8575905" y="4248717"/>
            <a:ext cx="301752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50"/>
              <a:buFont typeface="Consolas"/>
              <a:buNone/>
            </a:pPr>
            <a:r>
              <a:rPr b="0" i="0" lang="en-US" sz="1250" u="none" cap="none" strike="noStrike">
                <a:solidFill>
                  <a:srgbClr val="FFFFFF"/>
                </a:solidFill>
                <a:latin typeface="Consolas"/>
                <a:ea typeface="Consolas"/>
                <a:cs typeface="Consolas"/>
                <a:sym typeface="Consolas"/>
              </a:rPr>
              <a:t>cncf.io/blog  ·  App of Apps pattern</a:t>
            </a:r>
            <a:endParaRPr b="0" i="0" sz="1250" u="none" cap="none" strike="noStrike">
              <a:solidFill>
                <a:schemeClr val="dk1"/>
              </a:solidFill>
              <a:latin typeface="Calibri"/>
              <a:ea typeface="Calibri"/>
              <a:cs typeface="Calibri"/>
              <a:sym typeface="Calibri"/>
            </a:endParaRPr>
          </a:p>
        </p:txBody>
      </p:sp>
      <p:sp>
        <p:nvSpPr>
          <p:cNvPr id="573" name="Google Shape;573;p16"/>
          <p:cNvSpPr/>
          <p:nvPr/>
        </p:nvSpPr>
        <p:spPr>
          <a:xfrm>
            <a:off x="8072985" y="4797357"/>
            <a:ext cx="45720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chemeClr val="lt1"/>
                </a:solidFill>
                <a:latin typeface="Calibri"/>
                <a:ea typeface="Calibri"/>
                <a:cs typeface="Calibri"/>
                <a:sym typeface="Calibri"/>
              </a:rPr>
              <a:t>🎬</a:t>
            </a:r>
            <a:endParaRPr b="0" i="0" sz="1600" u="none" cap="none" strike="noStrike">
              <a:solidFill>
                <a:schemeClr val="lt1"/>
              </a:solidFill>
              <a:latin typeface="Calibri"/>
              <a:ea typeface="Calibri"/>
              <a:cs typeface="Calibri"/>
              <a:sym typeface="Calibri"/>
            </a:endParaRPr>
          </a:p>
        </p:txBody>
      </p:sp>
      <p:sp>
        <p:nvSpPr>
          <p:cNvPr id="574" name="Google Shape;574;p16"/>
          <p:cNvSpPr/>
          <p:nvPr/>
        </p:nvSpPr>
        <p:spPr>
          <a:xfrm>
            <a:off x="8575905" y="4797357"/>
            <a:ext cx="301752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50"/>
              <a:buFont typeface="Consolas"/>
              <a:buNone/>
            </a:pPr>
            <a:r>
              <a:rPr b="0" i="0" lang="en-US" sz="1250" u="none" cap="none" strike="noStrike">
                <a:solidFill>
                  <a:srgbClr val="FFFFFF"/>
                </a:solidFill>
                <a:latin typeface="Consolas"/>
                <a:ea typeface="Consolas"/>
                <a:cs typeface="Consolas"/>
                <a:sym typeface="Consolas"/>
              </a:rPr>
              <a:t>opengitops.dev  ·  principles</a:t>
            </a:r>
            <a:endParaRPr b="0" i="0" sz="1250" u="none" cap="none" strike="noStrike">
              <a:solidFill>
                <a:schemeClr val="dk1"/>
              </a:solidFill>
              <a:latin typeface="Calibri"/>
              <a:ea typeface="Calibri"/>
              <a:cs typeface="Calibri"/>
              <a:sym typeface="Calibri"/>
            </a:endParaRPr>
          </a:p>
        </p:txBody>
      </p:sp>
      <p:sp>
        <p:nvSpPr>
          <p:cNvPr id="575" name="Google Shape;575;p16"/>
          <p:cNvSpPr/>
          <p:nvPr/>
        </p:nvSpPr>
        <p:spPr>
          <a:xfrm>
            <a:off x="640082" y="6309360"/>
            <a:ext cx="12191695"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300"/>
              <a:buFont typeface="Calibri"/>
              <a:buNone/>
            </a:pPr>
            <a:r>
              <a:rPr b="0" i="1" lang="en-US" sz="1300" u="none" cap="none" strike="noStrike">
                <a:solidFill>
                  <a:srgbClr val="B0C4DE"/>
                </a:solidFill>
                <a:latin typeface="Calibri"/>
                <a:ea typeface="Calibri"/>
                <a:cs typeface="Calibri"/>
                <a:sym typeface="Calibri"/>
              </a:rPr>
              <a:t>DevOps Meetup  ·  Thessaloniki  ·  May 7, 2026</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106" name="Shape 106"/>
        <p:cNvGrpSpPr/>
        <p:nvPr/>
      </p:nvGrpSpPr>
      <p:grpSpPr>
        <a:xfrm>
          <a:off x="0" y="0"/>
          <a:ext cx="0" cy="0"/>
          <a:chOff x="0" y="0"/>
          <a:chExt cx="0" cy="0"/>
        </a:xfrm>
      </p:grpSpPr>
      <p:sp>
        <p:nvSpPr>
          <p:cNvPr id="107" name="Google Shape;107;p2"/>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2" y="822960"/>
            <a:ext cx="12191695" cy="36576"/>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548640" y="137160"/>
            <a:ext cx="91440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Who Are We?</a:t>
            </a:r>
            <a:endParaRPr b="0" i="0" sz="2800" u="none" cap="none" strike="noStrike">
              <a:solidFill>
                <a:schemeClr val="dk1"/>
              </a:solidFill>
              <a:latin typeface="Calibri"/>
              <a:ea typeface="Calibri"/>
              <a:cs typeface="Calibri"/>
              <a:sym typeface="Calibri"/>
            </a:endParaRPr>
          </a:p>
        </p:txBody>
      </p:sp>
      <p:sp>
        <p:nvSpPr>
          <p:cNvPr id="110" name="Google Shape;110;p2"/>
          <p:cNvSpPr/>
          <p:nvPr/>
        </p:nvSpPr>
        <p:spPr>
          <a:xfrm>
            <a:off x="822960" y="1828800"/>
            <a:ext cx="5029200" cy="347472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822960" y="1828800"/>
            <a:ext cx="5029200" cy="22860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2743200" y="2423160"/>
            <a:ext cx="1188720" cy="1188720"/>
          </a:xfrm>
          <a:prstGeom prst="ellipse">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2743200" y="2423160"/>
            <a:ext cx="1188720" cy="11887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F1923"/>
              </a:buClr>
              <a:buSzPts val="5400"/>
              <a:buFont typeface="Calibri"/>
              <a:buNone/>
            </a:pPr>
            <a:r>
              <a:rPr b="1" i="0" lang="en-US" sz="5400" u="none" cap="none" strike="noStrike">
                <a:solidFill>
                  <a:srgbClr val="0F1923"/>
                </a:solidFill>
                <a:latin typeface="Calibri"/>
                <a:ea typeface="Calibri"/>
                <a:cs typeface="Calibri"/>
                <a:sym typeface="Calibri"/>
              </a:rPr>
              <a:t>S</a:t>
            </a:r>
            <a:endParaRPr b="0" i="0" sz="5400" u="none" cap="none" strike="noStrike">
              <a:solidFill>
                <a:schemeClr val="dk1"/>
              </a:solidFill>
              <a:latin typeface="Calibri"/>
              <a:ea typeface="Calibri"/>
              <a:cs typeface="Calibri"/>
              <a:sym typeface="Calibri"/>
            </a:endParaRPr>
          </a:p>
        </p:txBody>
      </p:sp>
      <p:sp>
        <p:nvSpPr>
          <p:cNvPr id="114" name="Google Shape;114;p2"/>
          <p:cNvSpPr/>
          <p:nvPr/>
        </p:nvSpPr>
        <p:spPr>
          <a:xfrm>
            <a:off x="1097280" y="3840480"/>
            <a:ext cx="448056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200"/>
              <a:buFont typeface="Calibri"/>
              <a:buNone/>
            </a:pPr>
            <a:r>
              <a:rPr b="1" i="0" lang="en-US" sz="2200" u="none" cap="none" strike="noStrike">
                <a:solidFill>
                  <a:srgbClr val="FFFFFF"/>
                </a:solidFill>
                <a:latin typeface="Calibri"/>
                <a:ea typeface="Calibri"/>
                <a:cs typeface="Calibri"/>
                <a:sym typeface="Calibri"/>
              </a:rPr>
              <a:t>Stelios Mantzouranis</a:t>
            </a:r>
            <a:endParaRPr b="0" i="0" sz="2200" u="none" cap="none" strike="noStrike">
              <a:solidFill>
                <a:schemeClr val="dk1"/>
              </a:solidFill>
              <a:latin typeface="Calibri"/>
              <a:ea typeface="Calibri"/>
              <a:cs typeface="Calibri"/>
              <a:sym typeface="Calibri"/>
            </a:endParaRPr>
          </a:p>
        </p:txBody>
      </p:sp>
      <p:sp>
        <p:nvSpPr>
          <p:cNvPr id="115" name="Google Shape;115;p2"/>
          <p:cNvSpPr/>
          <p:nvPr/>
        </p:nvSpPr>
        <p:spPr>
          <a:xfrm>
            <a:off x="1097280" y="4343400"/>
            <a:ext cx="4480560"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500"/>
              <a:buFont typeface="Calibri"/>
              <a:buNone/>
            </a:pPr>
            <a:r>
              <a:rPr b="0" i="0" lang="en-US" sz="1500" u="none" cap="none" strike="noStrike">
                <a:solidFill>
                  <a:srgbClr val="B0C4DE"/>
                </a:solidFill>
                <a:latin typeface="Calibri"/>
                <a:ea typeface="Calibri"/>
                <a:cs typeface="Calibri"/>
                <a:sym typeface="Calibri"/>
              </a:rPr>
              <a:t>DevOps Engineer</a:t>
            </a:r>
            <a:endParaRPr b="0" i="0" sz="1500" u="none" cap="none" strike="noStrike">
              <a:solidFill>
                <a:schemeClr val="dk1"/>
              </a:solidFill>
              <a:latin typeface="Calibri"/>
              <a:ea typeface="Calibri"/>
              <a:cs typeface="Calibri"/>
              <a:sym typeface="Calibri"/>
            </a:endParaRPr>
          </a:p>
        </p:txBody>
      </p:sp>
      <p:sp>
        <p:nvSpPr>
          <p:cNvPr id="116" name="Google Shape;116;p2"/>
          <p:cNvSpPr/>
          <p:nvPr/>
        </p:nvSpPr>
        <p:spPr>
          <a:xfrm>
            <a:off x="6309360" y="1828800"/>
            <a:ext cx="5029200" cy="347472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6309360" y="1828800"/>
            <a:ext cx="5029200" cy="228600"/>
          </a:xfrm>
          <a:prstGeom prst="rect">
            <a:avLst/>
          </a:prstGeom>
          <a:solidFill>
            <a:srgbClr val="7B61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8229600" y="2423160"/>
            <a:ext cx="1188720" cy="1188720"/>
          </a:xfrm>
          <a:prstGeom prst="ellipse">
            <a:avLst/>
          </a:prstGeom>
          <a:solidFill>
            <a:srgbClr val="7B61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8229600" y="2423160"/>
            <a:ext cx="1188720" cy="11887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F1923"/>
              </a:buClr>
              <a:buSzPts val="5400"/>
              <a:buFont typeface="Calibri"/>
              <a:buNone/>
            </a:pPr>
            <a:r>
              <a:rPr b="1" i="0" lang="en-US" sz="5400" u="none" cap="none" strike="noStrike">
                <a:solidFill>
                  <a:srgbClr val="0F1923"/>
                </a:solidFill>
                <a:latin typeface="Calibri"/>
                <a:ea typeface="Calibri"/>
                <a:cs typeface="Calibri"/>
                <a:sym typeface="Calibri"/>
              </a:rPr>
              <a:t>D</a:t>
            </a:r>
            <a:endParaRPr b="0" i="0" sz="5400" u="none" cap="none" strike="noStrike">
              <a:solidFill>
                <a:schemeClr val="dk1"/>
              </a:solidFill>
              <a:latin typeface="Calibri"/>
              <a:ea typeface="Calibri"/>
              <a:cs typeface="Calibri"/>
              <a:sym typeface="Calibri"/>
            </a:endParaRPr>
          </a:p>
        </p:txBody>
      </p:sp>
      <p:sp>
        <p:nvSpPr>
          <p:cNvPr id="120" name="Google Shape;120;p2"/>
          <p:cNvSpPr/>
          <p:nvPr/>
        </p:nvSpPr>
        <p:spPr>
          <a:xfrm>
            <a:off x="6583680" y="3840480"/>
            <a:ext cx="448056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200"/>
              <a:buFont typeface="Calibri"/>
              <a:buNone/>
            </a:pPr>
            <a:r>
              <a:rPr b="1" i="0" lang="en-US" sz="2200" u="none" cap="none" strike="noStrike">
                <a:solidFill>
                  <a:srgbClr val="FFFFFF"/>
                </a:solidFill>
                <a:latin typeface="Calibri"/>
                <a:ea typeface="Calibri"/>
                <a:cs typeface="Calibri"/>
                <a:sym typeface="Calibri"/>
              </a:rPr>
              <a:t>Diomidis Panagiotis Tsouridis</a:t>
            </a:r>
            <a:endParaRPr b="0" i="0" sz="2200" u="none" cap="none" strike="noStrike">
              <a:solidFill>
                <a:schemeClr val="dk1"/>
              </a:solidFill>
              <a:latin typeface="Calibri"/>
              <a:ea typeface="Calibri"/>
              <a:cs typeface="Calibri"/>
              <a:sym typeface="Calibri"/>
            </a:endParaRPr>
          </a:p>
        </p:txBody>
      </p:sp>
      <p:sp>
        <p:nvSpPr>
          <p:cNvPr id="121" name="Google Shape;121;p2"/>
          <p:cNvSpPr/>
          <p:nvPr/>
        </p:nvSpPr>
        <p:spPr>
          <a:xfrm>
            <a:off x="6583680" y="4343400"/>
            <a:ext cx="4480560" cy="36576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500"/>
              <a:buFont typeface="Calibri"/>
              <a:buNone/>
            </a:pPr>
            <a:r>
              <a:rPr b="0" i="0" lang="en-US" sz="1500" u="none" cap="none" strike="noStrike">
                <a:solidFill>
                  <a:srgbClr val="B0C4DE"/>
                </a:solidFill>
                <a:latin typeface="Calibri"/>
                <a:ea typeface="Calibri"/>
                <a:cs typeface="Calibri"/>
                <a:sym typeface="Calibri"/>
              </a:rPr>
              <a:t>DevOps Engineer</a:t>
            </a:r>
            <a:endParaRPr b="0" i="0" sz="15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126" name="Shape 126"/>
        <p:cNvGrpSpPr/>
        <p:nvPr/>
      </p:nvGrpSpPr>
      <p:grpSpPr>
        <a:xfrm>
          <a:off x="0" y="0"/>
          <a:ext cx="0" cy="0"/>
          <a:chOff x="0" y="0"/>
          <a:chExt cx="0" cy="0"/>
        </a:xfrm>
      </p:grpSpPr>
      <p:sp>
        <p:nvSpPr>
          <p:cNvPr id="127" name="Google Shape;127;p19"/>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9"/>
          <p:cNvSpPr/>
          <p:nvPr/>
        </p:nvSpPr>
        <p:spPr>
          <a:xfrm>
            <a:off x="2" y="822960"/>
            <a:ext cx="12191695" cy="36576"/>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9"/>
          <p:cNvSpPr/>
          <p:nvPr/>
        </p:nvSpPr>
        <p:spPr>
          <a:xfrm>
            <a:off x="548640" y="137160"/>
            <a:ext cx="91440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Agenda</a:t>
            </a:r>
            <a:endParaRPr b="0" i="0" sz="2800" u="none" cap="none" strike="noStrike">
              <a:solidFill>
                <a:schemeClr val="dk1"/>
              </a:solidFill>
              <a:latin typeface="Calibri"/>
              <a:ea typeface="Calibri"/>
              <a:cs typeface="Calibri"/>
              <a:sym typeface="Calibri"/>
            </a:endParaRPr>
          </a:p>
        </p:txBody>
      </p:sp>
      <p:sp>
        <p:nvSpPr>
          <p:cNvPr id="130" name="Google Shape;130;p19"/>
          <p:cNvSpPr/>
          <p:nvPr/>
        </p:nvSpPr>
        <p:spPr>
          <a:xfrm>
            <a:off x="808672" y="1478089"/>
            <a:ext cx="685800" cy="658368"/>
          </a:xfrm>
          <a:prstGeom prst="rect">
            <a:avLst/>
          </a:prstGeom>
          <a:solidFill>
            <a:srgbClr val="1A2840"/>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31" name="Google Shape;131;p19"/>
          <p:cNvSpPr/>
          <p:nvPr/>
        </p:nvSpPr>
        <p:spPr>
          <a:xfrm>
            <a:off x="808672" y="1478089"/>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D4FF"/>
                </a:solidFill>
                <a:latin typeface="Calibri"/>
                <a:ea typeface="Calibri"/>
                <a:cs typeface="Calibri"/>
                <a:sym typeface="Calibri"/>
              </a:rPr>
              <a:t>01</a:t>
            </a:r>
            <a:endParaRPr b="0" i="0" sz="1800" u="none" cap="none" strike="noStrike">
              <a:solidFill>
                <a:srgbClr val="000000"/>
              </a:solidFill>
              <a:latin typeface="Arial"/>
              <a:ea typeface="Arial"/>
              <a:cs typeface="Arial"/>
              <a:sym typeface="Arial"/>
            </a:endParaRPr>
          </a:p>
        </p:txBody>
      </p:sp>
      <p:sp>
        <p:nvSpPr>
          <p:cNvPr id="132" name="Google Shape;132;p19"/>
          <p:cNvSpPr/>
          <p:nvPr/>
        </p:nvSpPr>
        <p:spPr>
          <a:xfrm>
            <a:off x="1631632" y="1523809"/>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The Old Way</a:t>
            </a:r>
            <a:endParaRPr b="0" i="0" sz="1600" u="none" cap="none" strike="noStrike">
              <a:solidFill>
                <a:srgbClr val="000000"/>
              </a:solidFill>
              <a:latin typeface="Arial"/>
              <a:ea typeface="Arial"/>
              <a:cs typeface="Arial"/>
              <a:sym typeface="Arial"/>
            </a:endParaRPr>
          </a:p>
        </p:txBody>
      </p:sp>
      <p:sp>
        <p:nvSpPr>
          <p:cNvPr id="133" name="Google Shape;133;p19"/>
          <p:cNvSpPr/>
          <p:nvPr/>
        </p:nvSpPr>
        <p:spPr>
          <a:xfrm>
            <a:off x="1631632" y="1825561"/>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CI/CD pushing kubectl apply -f</a:t>
            </a:r>
            <a:endParaRPr b="0" i="0" sz="1100" u="none" cap="none" strike="noStrike">
              <a:solidFill>
                <a:srgbClr val="000000"/>
              </a:solidFill>
              <a:latin typeface="Arial"/>
              <a:ea typeface="Arial"/>
              <a:cs typeface="Arial"/>
              <a:sym typeface="Arial"/>
            </a:endParaRPr>
          </a:p>
        </p:txBody>
      </p:sp>
      <p:sp>
        <p:nvSpPr>
          <p:cNvPr id="134" name="Google Shape;134;p19"/>
          <p:cNvSpPr/>
          <p:nvPr/>
        </p:nvSpPr>
        <p:spPr>
          <a:xfrm>
            <a:off x="808672" y="2227897"/>
            <a:ext cx="685800" cy="658368"/>
          </a:xfrm>
          <a:prstGeom prst="rect">
            <a:avLst/>
          </a:prstGeom>
          <a:solidFill>
            <a:srgbClr val="1A2840"/>
          </a:solidFill>
          <a:ln cap="flat" cmpd="sng" w="254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35" name="Google Shape;135;p19"/>
          <p:cNvSpPr/>
          <p:nvPr/>
        </p:nvSpPr>
        <p:spPr>
          <a:xfrm>
            <a:off x="808672" y="2227897"/>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C896"/>
                </a:solidFill>
                <a:latin typeface="Calibri"/>
                <a:ea typeface="Calibri"/>
                <a:cs typeface="Calibri"/>
                <a:sym typeface="Calibri"/>
              </a:rPr>
              <a:t>02</a:t>
            </a:r>
            <a:endParaRPr b="0" i="0" sz="1800" u="none" cap="none" strike="noStrike">
              <a:solidFill>
                <a:srgbClr val="000000"/>
              </a:solidFill>
              <a:latin typeface="Arial"/>
              <a:ea typeface="Arial"/>
              <a:cs typeface="Arial"/>
              <a:sym typeface="Arial"/>
            </a:endParaRPr>
          </a:p>
        </p:txBody>
      </p:sp>
      <p:sp>
        <p:nvSpPr>
          <p:cNvPr id="136" name="Google Shape;136;p19"/>
          <p:cNvSpPr/>
          <p:nvPr/>
        </p:nvSpPr>
        <p:spPr>
          <a:xfrm>
            <a:off x="1631632" y="2273617"/>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What is GitOps?</a:t>
            </a:r>
            <a:endParaRPr b="0" i="0" sz="1600" u="none" cap="none" strike="noStrike">
              <a:solidFill>
                <a:srgbClr val="000000"/>
              </a:solidFill>
              <a:latin typeface="Arial"/>
              <a:ea typeface="Arial"/>
              <a:cs typeface="Arial"/>
              <a:sym typeface="Arial"/>
            </a:endParaRPr>
          </a:p>
        </p:txBody>
      </p:sp>
      <p:sp>
        <p:nvSpPr>
          <p:cNvPr id="137" name="Google Shape;137;p19"/>
          <p:cNvSpPr/>
          <p:nvPr/>
        </p:nvSpPr>
        <p:spPr>
          <a:xfrm>
            <a:off x="1631632" y="2575369"/>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Git as the source of truth</a:t>
            </a:r>
            <a:endParaRPr b="0" i="0" sz="1100" u="none" cap="none" strike="noStrike">
              <a:solidFill>
                <a:srgbClr val="000000"/>
              </a:solidFill>
              <a:latin typeface="Arial"/>
              <a:ea typeface="Arial"/>
              <a:cs typeface="Arial"/>
              <a:sym typeface="Arial"/>
            </a:endParaRPr>
          </a:p>
        </p:txBody>
      </p:sp>
      <p:sp>
        <p:nvSpPr>
          <p:cNvPr id="138" name="Google Shape;138;p19"/>
          <p:cNvSpPr/>
          <p:nvPr/>
        </p:nvSpPr>
        <p:spPr>
          <a:xfrm>
            <a:off x="808672" y="2977705"/>
            <a:ext cx="685800" cy="658368"/>
          </a:xfrm>
          <a:prstGeom prst="rect">
            <a:avLst/>
          </a:prstGeom>
          <a:solidFill>
            <a:srgbClr val="1A2840"/>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39" name="Google Shape;139;p19"/>
          <p:cNvSpPr/>
          <p:nvPr/>
        </p:nvSpPr>
        <p:spPr>
          <a:xfrm>
            <a:off x="808672" y="2977705"/>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D4FF"/>
                </a:solidFill>
                <a:latin typeface="Calibri"/>
                <a:ea typeface="Calibri"/>
                <a:cs typeface="Calibri"/>
                <a:sym typeface="Calibri"/>
              </a:rPr>
              <a:t>03</a:t>
            </a:r>
            <a:endParaRPr b="0" i="0" sz="1800" u="none" cap="none" strike="noStrike">
              <a:solidFill>
                <a:srgbClr val="000000"/>
              </a:solidFill>
              <a:latin typeface="Arial"/>
              <a:ea typeface="Arial"/>
              <a:cs typeface="Arial"/>
              <a:sym typeface="Arial"/>
            </a:endParaRPr>
          </a:p>
        </p:txBody>
      </p:sp>
      <p:sp>
        <p:nvSpPr>
          <p:cNvPr id="140" name="Google Shape;140;p19"/>
          <p:cNvSpPr/>
          <p:nvPr/>
        </p:nvSpPr>
        <p:spPr>
          <a:xfrm>
            <a:off x="1631632" y="3023425"/>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The 4 Principles</a:t>
            </a:r>
            <a:endParaRPr b="0" i="0" sz="1600" u="none" cap="none" strike="noStrike">
              <a:solidFill>
                <a:srgbClr val="000000"/>
              </a:solidFill>
              <a:latin typeface="Arial"/>
              <a:ea typeface="Arial"/>
              <a:cs typeface="Arial"/>
              <a:sym typeface="Arial"/>
            </a:endParaRPr>
          </a:p>
        </p:txBody>
      </p:sp>
      <p:sp>
        <p:nvSpPr>
          <p:cNvPr id="141" name="Google Shape;141;p19"/>
          <p:cNvSpPr/>
          <p:nvPr/>
        </p:nvSpPr>
        <p:spPr>
          <a:xfrm>
            <a:off x="1631632" y="3325177"/>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Declarative, versioned, pulled, reconciled</a:t>
            </a:r>
            <a:endParaRPr b="0" i="0" sz="1100" u="none" cap="none" strike="noStrike">
              <a:solidFill>
                <a:srgbClr val="000000"/>
              </a:solidFill>
              <a:latin typeface="Arial"/>
              <a:ea typeface="Arial"/>
              <a:cs typeface="Arial"/>
              <a:sym typeface="Arial"/>
            </a:endParaRPr>
          </a:p>
        </p:txBody>
      </p:sp>
      <p:sp>
        <p:nvSpPr>
          <p:cNvPr id="142" name="Google Shape;142;p19"/>
          <p:cNvSpPr/>
          <p:nvPr/>
        </p:nvSpPr>
        <p:spPr>
          <a:xfrm>
            <a:off x="808672" y="3727513"/>
            <a:ext cx="685800" cy="658368"/>
          </a:xfrm>
          <a:prstGeom prst="rect">
            <a:avLst/>
          </a:prstGeom>
          <a:solidFill>
            <a:srgbClr val="1A2840"/>
          </a:solidFill>
          <a:ln cap="flat" cmpd="sng" w="254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43" name="Google Shape;143;p19"/>
          <p:cNvSpPr/>
          <p:nvPr/>
        </p:nvSpPr>
        <p:spPr>
          <a:xfrm>
            <a:off x="808672" y="3727513"/>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C896"/>
                </a:solidFill>
                <a:latin typeface="Calibri"/>
                <a:ea typeface="Calibri"/>
                <a:cs typeface="Calibri"/>
                <a:sym typeface="Calibri"/>
              </a:rPr>
              <a:t>04</a:t>
            </a:r>
            <a:endParaRPr b="0" i="0" sz="1800" u="none" cap="none" strike="noStrike">
              <a:solidFill>
                <a:srgbClr val="000000"/>
              </a:solidFill>
              <a:latin typeface="Arial"/>
              <a:ea typeface="Arial"/>
              <a:cs typeface="Arial"/>
              <a:sym typeface="Arial"/>
            </a:endParaRPr>
          </a:p>
        </p:txBody>
      </p:sp>
      <p:sp>
        <p:nvSpPr>
          <p:cNvPr id="144" name="Google Shape;144;p19"/>
          <p:cNvSpPr/>
          <p:nvPr/>
        </p:nvSpPr>
        <p:spPr>
          <a:xfrm>
            <a:off x="1631632" y="3773233"/>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Why Teams Move to GitOps</a:t>
            </a:r>
            <a:endParaRPr b="0" i="0" sz="1600" u="none" cap="none" strike="noStrike">
              <a:solidFill>
                <a:srgbClr val="000000"/>
              </a:solidFill>
              <a:latin typeface="Arial"/>
              <a:ea typeface="Arial"/>
              <a:cs typeface="Arial"/>
              <a:sym typeface="Arial"/>
            </a:endParaRPr>
          </a:p>
        </p:txBody>
      </p:sp>
      <p:sp>
        <p:nvSpPr>
          <p:cNvPr id="145" name="Google Shape;145;p19"/>
          <p:cNvSpPr/>
          <p:nvPr/>
        </p:nvSpPr>
        <p:spPr>
          <a:xfrm>
            <a:off x="1631632" y="4074985"/>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Audit, security, rollbacks</a:t>
            </a:r>
            <a:endParaRPr b="0" i="0" sz="1100" u="none" cap="none" strike="noStrike">
              <a:solidFill>
                <a:srgbClr val="000000"/>
              </a:solidFill>
              <a:latin typeface="Arial"/>
              <a:ea typeface="Arial"/>
              <a:cs typeface="Arial"/>
              <a:sym typeface="Arial"/>
            </a:endParaRPr>
          </a:p>
        </p:txBody>
      </p:sp>
      <p:sp>
        <p:nvSpPr>
          <p:cNvPr id="146" name="Google Shape;146;p19"/>
          <p:cNvSpPr/>
          <p:nvPr/>
        </p:nvSpPr>
        <p:spPr>
          <a:xfrm>
            <a:off x="808672" y="4477321"/>
            <a:ext cx="685800" cy="658368"/>
          </a:xfrm>
          <a:prstGeom prst="rect">
            <a:avLst/>
          </a:prstGeom>
          <a:solidFill>
            <a:srgbClr val="1A2840"/>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47" name="Google Shape;147;p19"/>
          <p:cNvSpPr/>
          <p:nvPr/>
        </p:nvSpPr>
        <p:spPr>
          <a:xfrm>
            <a:off x="808672" y="4477321"/>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D4FF"/>
                </a:solidFill>
                <a:latin typeface="Calibri"/>
                <a:ea typeface="Calibri"/>
                <a:cs typeface="Calibri"/>
                <a:sym typeface="Calibri"/>
              </a:rPr>
              <a:t>05</a:t>
            </a:r>
            <a:endParaRPr b="0" i="0" sz="1600" u="none" cap="none" strike="noStrike">
              <a:solidFill>
                <a:srgbClr val="000000"/>
              </a:solidFill>
              <a:latin typeface="Arial"/>
              <a:ea typeface="Arial"/>
              <a:cs typeface="Arial"/>
              <a:sym typeface="Arial"/>
            </a:endParaRPr>
          </a:p>
        </p:txBody>
      </p:sp>
      <p:sp>
        <p:nvSpPr>
          <p:cNvPr id="148" name="Google Shape;148;p19"/>
          <p:cNvSpPr/>
          <p:nvPr/>
        </p:nvSpPr>
        <p:spPr>
          <a:xfrm>
            <a:off x="1631632" y="4523041"/>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Argo CD Basics</a:t>
            </a:r>
            <a:endParaRPr b="0" i="0" sz="1600" u="none" cap="none" strike="noStrike">
              <a:solidFill>
                <a:srgbClr val="000000"/>
              </a:solidFill>
              <a:latin typeface="Arial"/>
              <a:ea typeface="Arial"/>
              <a:cs typeface="Arial"/>
              <a:sym typeface="Arial"/>
            </a:endParaRPr>
          </a:p>
        </p:txBody>
      </p:sp>
      <p:sp>
        <p:nvSpPr>
          <p:cNvPr id="149" name="Google Shape;149;p19"/>
          <p:cNvSpPr/>
          <p:nvPr/>
        </p:nvSpPr>
        <p:spPr>
          <a:xfrm>
            <a:off x="1631632" y="4824793"/>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The GitOps operator for K8s</a:t>
            </a:r>
            <a:endParaRPr b="0" i="0" sz="1100" u="none" cap="none" strike="noStrike">
              <a:solidFill>
                <a:srgbClr val="000000"/>
              </a:solidFill>
              <a:latin typeface="Arial"/>
              <a:ea typeface="Arial"/>
              <a:cs typeface="Arial"/>
              <a:sym typeface="Arial"/>
            </a:endParaRPr>
          </a:p>
        </p:txBody>
      </p:sp>
      <p:sp>
        <p:nvSpPr>
          <p:cNvPr id="150" name="Google Shape;150;p19"/>
          <p:cNvSpPr/>
          <p:nvPr/>
        </p:nvSpPr>
        <p:spPr>
          <a:xfrm>
            <a:off x="808672" y="5227129"/>
            <a:ext cx="685800" cy="658368"/>
          </a:xfrm>
          <a:prstGeom prst="rect">
            <a:avLst/>
          </a:prstGeom>
          <a:solidFill>
            <a:srgbClr val="1A2840"/>
          </a:solidFill>
          <a:ln cap="flat" cmpd="sng" w="254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51" name="Google Shape;151;p19"/>
          <p:cNvSpPr/>
          <p:nvPr/>
        </p:nvSpPr>
        <p:spPr>
          <a:xfrm>
            <a:off x="808672" y="5227129"/>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C896"/>
                </a:solidFill>
                <a:latin typeface="Calibri"/>
                <a:ea typeface="Calibri"/>
                <a:cs typeface="Calibri"/>
                <a:sym typeface="Calibri"/>
              </a:rPr>
              <a:t>06</a:t>
            </a:r>
            <a:endParaRPr b="0" i="0" sz="1600" u="none" cap="none" strike="noStrike">
              <a:solidFill>
                <a:srgbClr val="000000"/>
              </a:solidFill>
              <a:latin typeface="Arial"/>
              <a:ea typeface="Arial"/>
              <a:cs typeface="Arial"/>
              <a:sym typeface="Arial"/>
            </a:endParaRPr>
          </a:p>
        </p:txBody>
      </p:sp>
      <p:sp>
        <p:nvSpPr>
          <p:cNvPr id="152" name="Google Shape;152;p19"/>
          <p:cNvSpPr/>
          <p:nvPr/>
        </p:nvSpPr>
        <p:spPr>
          <a:xfrm>
            <a:off x="1631632" y="5272849"/>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Argo CD Features</a:t>
            </a:r>
            <a:endParaRPr b="0" i="0" sz="1600" u="none" cap="none" strike="noStrike">
              <a:solidFill>
                <a:srgbClr val="000000"/>
              </a:solidFill>
              <a:latin typeface="Arial"/>
              <a:ea typeface="Arial"/>
              <a:cs typeface="Arial"/>
              <a:sym typeface="Arial"/>
            </a:endParaRPr>
          </a:p>
        </p:txBody>
      </p:sp>
      <p:sp>
        <p:nvSpPr>
          <p:cNvPr id="153" name="Google Shape;153;p19"/>
          <p:cNvSpPr/>
          <p:nvPr/>
        </p:nvSpPr>
        <p:spPr>
          <a:xfrm>
            <a:off x="1631632" y="5574601"/>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Argo CD's important behaviors</a:t>
            </a:r>
            <a:endParaRPr b="0" i="0" sz="1100" u="none" cap="none" strike="noStrike">
              <a:solidFill>
                <a:srgbClr val="000000"/>
              </a:solidFill>
              <a:latin typeface="Arial"/>
              <a:ea typeface="Arial"/>
              <a:cs typeface="Arial"/>
              <a:sym typeface="Arial"/>
            </a:endParaRPr>
          </a:p>
        </p:txBody>
      </p:sp>
      <p:sp>
        <p:nvSpPr>
          <p:cNvPr id="154" name="Google Shape;154;p19"/>
          <p:cNvSpPr/>
          <p:nvPr/>
        </p:nvSpPr>
        <p:spPr>
          <a:xfrm>
            <a:off x="6797040" y="1464373"/>
            <a:ext cx="685800" cy="658368"/>
          </a:xfrm>
          <a:prstGeom prst="rect">
            <a:avLst/>
          </a:prstGeom>
          <a:solidFill>
            <a:srgbClr val="1A2840"/>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55" name="Google Shape;155;p19"/>
          <p:cNvSpPr/>
          <p:nvPr/>
        </p:nvSpPr>
        <p:spPr>
          <a:xfrm>
            <a:off x="6797040" y="1464373"/>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D4FF"/>
                </a:solidFill>
                <a:latin typeface="Calibri"/>
                <a:ea typeface="Calibri"/>
                <a:cs typeface="Calibri"/>
                <a:sym typeface="Calibri"/>
              </a:rPr>
              <a:t>07</a:t>
            </a:r>
            <a:endParaRPr b="0" i="0" sz="1600" u="none" cap="none" strike="noStrike">
              <a:solidFill>
                <a:srgbClr val="000000"/>
              </a:solidFill>
              <a:latin typeface="Arial"/>
              <a:ea typeface="Arial"/>
              <a:cs typeface="Arial"/>
              <a:sym typeface="Arial"/>
            </a:endParaRPr>
          </a:p>
        </p:txBody>
      </p:sp>
      <p:sp>
        <p:nvSpPr>
          <p:cNvPr id="156" name="Google Shape;156;p19"/>
          <p:cNvSpPr/>
          <p:nvPr/>
        </p:nvSpPr>
        <p:spPr>
          <a:xfrm>
            <a:off x="7620000" y="1510093"/>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Built-in Resources &amp; CRDs</a:t>
            </a:r>
            <a:endParaRPr b="0" i="0" sz="1600" u="none" cap="none" strike="noStrike">
              <a:solidFill>
                <a:srgbClr val="000000"/>
              </a:solidFill>
              <a:latin typeface="Arial"/>
              <a:ea typeface="Arial"/>
              <a:cs typeface="Arial"/>
              <a:sym typeface="Arial"/>
            </a:endParaRPr>
          </a:p>
        </p:txBody>
      </p:sp>
      <p:sp>
        <p:nvSpPr>
          <p:cNvPr id="157" name="Google Shape;157;p19"/>
          <p:cNvSpPr/>
          <p:nvPr/>
        </p:nvSpPr>
        <p:spPr>
          <a:xfrm>
            <a:off x="7620000" y="1811845"/>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Native types vs custom extensions</a:t>
            </a:r>
            <a:endParaRPr b="0" i="0" sz="1100" u="none" cap="none" strike="noStrike">
              <a:solidFill>
                <a:srgbClr val="000000"/>
              </a:solidFill>
              <a:latin typeface="Arial"/>
              <a:ea typeface="Arial"/>
              <a:cs typeface="Arial"/>
              <a:sym typeface="Arial"/>
            </a:endParaRPr>
          </a:p>
        </p:txBody>
      </p:sp>
      <p:sp>
        <p:nvSpPr>
          <p:cNvPr id="158" name="Google Shape;158;p19"/>
          <p:cNvSpPr/>
          <p:nvPr/>
        </p:nvSpPr>
        <p:spPr>
          <a:xfrm>
            <a:off x="6797040" y="2219515"/>
            <a:ext cx="685800" cy="658368"/>
          </a:xfrm>
          <a:prstGeom prst="rect">
            <a:avLst/>
          </a:prstGeom>
          <a:solidFill>
            <a:srgbClr val="1A2840"/>
          </a:solidFill>
          <a:ln cap="flat" cmpd="sng" w="254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59" name="Google Shape;159;p19"/>
          <p:cNvSpPr/>
          <p:nvPr/>
        </p:nvSpPr>
        <p:spPr>
          <a:xfrm>
            <a:off x="6797040" y="2219515"/>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C896"/>
                </a:solidFill>
                <a:latin typeface="Calibri"/>
                <a:ea typeface="Calibri"/>
                <a:cs typeface="Calibri"/>
                <a:sym typeface="Calibri"/>
              </a:rPr>
              <a:t>08</a:t>
            </a:r>
            <a:endParaRPr b="0" i="0" sz="1600" u="none" cap="none" strike="noStrike">
              <a:solidFill>
                <a:srgbClr val="000000"/>
              </a:solidFill>
              <a:latin typeface="Arial"/>
              <a:ea typeface="Arial"/>
              <a:cs typeface="Arial"/>
              <a:sym typeface="Arial"/>
            </a:endParaRPr>
          </a:p>
        </p:txBody>
      </p:sp>
      <p:sp>
        <p:nvSpPr>
          <p:cNvPr id="160" name="Google Shape;160;p19"/>
          <p:cNvSpPr/>
          <p:nvPr/>
        </p:nvSpPr>
        <p:spPr>
          <a:xfrm>
            <a:off x="7620000" y="2265235"/>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App of Apps Pattern</a:t>
            </a:r>
            <a:endParaRPr b="0" i="0" sz="1600" u="none" cap="none" strike="noStrike">
              <a:solidFill>
                <a:srgbClr val="000000"/>
              </a:solidFill>
              <a:latin typeface="Arial"/>
              <a:ea typeface="Arial"/>
              <a:cs typeface="Arial"/>
              <a:sym typeface="Arial"/>
            </a:endParaRPr>
          </a:p>
        </p:txBody>
      </p:sp>
      <p:sp>
        <p:nvSpPr>
          <p:cNvPr id="161" name="Google Shape;161;p19"/>
          <p:cNvSpPr/>
          <p:nvPr/>
        </p:nvSpPr>
        <p:spPr>
          <a:xfrm>
            <a:off x="7620000" y="2566987"/>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A parent that rules them all</a:t>
            </a:r>
            <a:endParaRPr b="0" i="0" sz="1100" u="none" cap="none" strike="noStrike">
              <a:solidFill>
                <a:srgbClr val="000000"/>
              </a:solidFill>
              <a:latin typeface="Arial"/>
              <a:ea typeface="Arial"/>
              <a:cs typeface="Arial"/>
              <a:sym typeface="Arial"/>
            </a:endParaRPr>
          </a:p>
        </p:txBody>
      </p:sp>
      <p:sp>
        <p:nvSpPr>
          <p:cNvPr id="162" name="Google Shape;162;p19"/>
          <p:cNvSpPr/>
          <p:nvPr/>
        </p:nvSpPr>
        <p:spPr>
          <a:xfrm>
            <a:off x="6797040" y="2969323"/>
            <a:ext cx="685800" cy="658368"/>
          </a:xfrm>
          <a:prstGeom prst="rect">
            <a:avLst/>
          </a:prstGeom>
          <a:solidFill>
            <a:srgbClr val="1A2840"/>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63" name="Google Shape;163;p19"/>
          <p:cNvSpPr/>
          <p:nvPr/>
        </p:nvSpPr>
        <p:spPr>
          <a:xfrm>
            <a:off x="6797040" y="2969323"/>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D4FF"/>
                </a:solidFill>
                <a:latin typeface="Calibri"/>
                <a:ea typeface="Calibri"/>
                <a:cs typeface="Calibri"/>
                <a:sym typeface="Calibri"/>
              </a:rPr>
              <a:t>09</a:t>
            </a:r>
            <a:endParaRPr b="0" i="0" sz="1800" u="none" cap="none" strike="noStrike">
              <a:solidFill>
                <a:srgbClr val="000000"/>
              </a:solidFill>
              <a:latin typeface="Arial"/>
              <a:ea typeface="Arial"/>
              <a:cs typeface="Arial"/>
              <a:sym typeface="Arial"/>
            </a:endParaRPr>
          </a:p>
        </p:txBody>
      </p:sp>
      <p:sp>
        <p:nvSpPr>
          <p:cNvPr id="164" name="Google Shape;164;p19"/>
          <p:cNvSpPr/>
          <p:nvPr/>
        </p:nvSpPr>
        <p:spPr>
          <a:xfrm>
            <a:off x="7620000" y="3015043"/>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Our Demo Repo</a:t>
            </a:r>
            <a:endParaRPr b="0" i="0" sz="1600" u="none" cap="none" strike="noStrike">
              <a:solidFill>
                <a:srgbClr val="000000"/>
              </a:solidFill>
              <a:latin typeface="Arial"/>
              <a:ea typeface="Arial"/>
              <a:cs typeface="Arial"/>
              <a:sym typeface="Arial"/>
            </a:endParaRPr>
          </a:p>
        </p:txBody>
      </p:sp>
      <p:sp>
        <p:nvSpPr>
          <p:cNvPr id="165" name="Google Shape;165;p19"/>
          <p:cNvSpPr/>
          <p:nvPr/>
        </p:nvSpPr>
        <p:spPr>
          <a:xfrm>
            <a:off x="7620000" y="3316795"/>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Repo structure &amp; parent YAML</a:t>
            </a:r>
            <a:endParaRPr b="0" i="0" sz="1100" u="none" cap="none" strike="noStrike">
              <a:solidFill>
                <a:srgbClr val="000000"/>
              </a:solidFill>
              <a:latin typeface="Arial"/>
              <a:ea typeface="Arial"/>
              <a:cs typeface="Arial"/>
              <a:sym typeface="Arial"/>
            </a:endParaRPr>
          </a:p>
        </p:txBody>
      </p:sp>
      <p:sp>
        <p:nvSpPr>
          <p:cNvPr id="166" name="Google Shape;166;p19"/>
          <p:cNvSpPr/>
          <p:nvPr/>
        </p:nvSpPr>
        <p:spPr>
          <a:xfrm>
            <a:off x="6797040" y="3719131"/>
            <a:ext cx="685800" cy="658368"/>
          </a:xfrm>
          <a:prstGeom prst="rect">
            <a:avLst/>
          </a:prstGeom>
          <a:solidFill>
            <a:srgbClr val="1A2840"/>
          </a:solidFill>
          <a:ln cap="flat" cmpd="sng" w="254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67" name="Google Shape;167;p19"/>
          <p:cNvSpPr/>
          <p:nvPr/>
        </p:nvSpPr>
        <p:spPr>
          <a:xfrm>
            <a:off x="6797040" y="3719131"/>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C896"/>
                </a:solidFill>
                <a:latin typeface="Calibri"/>
                <a:ea typeface="Calibri"/>
                <a:cs typeface="Calibri"/>
                <a:sym typeface="Calibri"/>
              </a:rPr>
              <a:t>10</a:t>
            </a:r>
            <a:endParaRPr b="0" i="0" sz="1800" u="none" cap="none" strike="noStrike">
              <a:solidFill>
                <a:srgbClr val="000000"/>
              </a:solidFill>
              <a:latin typeface="Arial"/>
              <a:ea typeface="Arial"/>
              <a:cs typeface="Arial"/>
              <a:sym typeface="Arial"/>
            </a:endParaRPr>
          </a:p>
        </p:txBody>
      </p:sp>
      <p:sp>
        <p:nvSpPr>
          <p:cNvPr id="168" name="Google Shape;168;p19"/>
          <p:cNvSpPr/>
          <p:nvPr/>
        </p:nvSpPr>
        <p:spPr>
          <a:xfrm>
            <a:off x="7620000" y="3764851"/>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Public vs Custom Charts</a:t>
            </a:r>
            <a:endParaRPr b="0" i="0" sz="1600" u="none" cap="none" strike="noStrike">
              <a:solidFill>
                <a:srgbClr val="000000"/>
              </a:solidFill>
              <a:latin typeface="Arial"/>
              <a:ea typeface="Arial"/>
              <a:cs typeface="Arial"/>
              <a:sym typeface="Arial"/>
            </a:endParaRPr>
          </a:p>
        </p:txBody>
      </p:sp>
      <p:sp>
        <p:nvSpPr>
          <p:cNvPr id="169" name="Google Shape;169;p19"/>
          <p:cNvSpPr/>
          <p:nvPr/>
        </p:nvSpPr>
        <p:spPr>
          <a:xfrm>
            <a:off x="7620000" y="4066603"/>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Public Helm Chart vs Custom Helm Chart</a:t>
            </a:r>
            <a:endParaRPr b="0" i="0" sz="1100" u="none" cap="none" strike="noStrike">
              <a:solidFill>
                <a:srgbClr val="000000"/>
              </a:solidFill>
              <a:latin typeface="Arial"/>
              <a:ea typeface="Arial"/>
              <a:cs typeface="Arial"/>
              <a:sym typeface="Arial"/>
            </a:endParaRPr>
          </a:p>
        </p:txBody>
      </p:sp>
      <p:sp>
        <p:nvSpPr>
          <p:cNvPr id="170" name="Google Shape;170;p19"/>
          <p:cNvSpPr/>
          <p:nvPr/>
        </p:nvSpPr>
        <p:spPr>
          <a:xfrm>
            <a:off x="6797040" y="4468939"/>
            <a:ext cx="685800" cy="658368"/>
          </a:xfrm>
          <a:prstGeom prst="rect">
            <a:avLst/>
          </a:prstGeom>
          <a:solidFill>
            <a:srgbClr val="1A2840"/>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71" name="Google Shape;171;p19"/>
          <p:cNvSpPr/>
          <p:nvPr/>
        </p:nvSpPr>
        <p:spPr>
          <a:xfrm>
            <a:off x="6797040" y="4468939"/>
            <a:ext cx="685800" cy="6583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D4FF"/>
                </a:solidFill>
                <a:latin typeface="Calibri"/>
                <a:ea typeface="Calibri"/>
                <a:cs typeface="Calibri"/>
                <a:sym typeface="Calibri"/>
              </a:rPr>
              <a:t>11</a:t>
            </a:r>
            <a:endParaRPr b="0" i="0" sz="1600" u="none" cap="none" strike="noStrike">
              <a:solidFill>
                <a:srgbClr val="000000"/>
              </a:solidFill>
              <a:latin typeface="Arial"/>
              <a:ea typeface="Arial"/>
              <a:cs typeface="Arial"/>
              <a:sym typeface="Arial"/>
            </a:endParaRPr>
          </a:p>
        </p:txBody>
      </p:sp>
      <p:sp>
        <p:nvSpPr>
          <p:cNvPr id="172" name="Google Shape;172;p19"/>
          <p:cNvSpPr/>
          <p:nvPr/>
        </p:nvSpPr>
        <p:spPr>
          <a:xfrm>
            <a:off x="7620000" y="4514659"/>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Developer Flow</a:t>
            </a:r>
            <a:endParaRPr b="0" i="0" sz="1600" u="none" cap="none" strike="noStrike">
              <a:solidFill>
                <a:srgbClr val="000000"/>
              </a:solidFill>
              <a:latin typeface="Arial"/>
              <a:ea typeface="Arial"/>
              <a:cs typeface="Arial"/>
              <a:sym typeface="Arial"/>
            </a:endParaRPr>
          </a:p>
        </p:txBody>
      </p:sp>
      <p:sp>
        <p:nvSpPr>
          <p:cNvPr id="173" name="Google Shape;173;p19"/>
          <p:cNvSpPr/>
          <p:nvPr/>
        </p:nvSpPr>
        <p:spPr>
          <a:xfrm>
            <a:off x="7620000" y="4816411"/>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Edit → commit → sync → running pods</a:t>
            </a:r>
            <a:endParaRPr b="0" i="0" sz="1100" u="none" cap="none" strike="noStrike">
              <a:solidFill>
                <a:srgbClr val="000000"/>
              </a:solidFill>
              <a:latin typeface="Arial"/>
              <a:ea typeface="Arial"/>
              <a:cs typeface="Arial"/>
              <a:sym typeface="Arial"/>
            </a:endParaRPr>
          </a:p>
        </p:txBody>
      </p:sp>
      <p:sp>
        <p:nvSpPr>
          <p:cNvPr id="174" name="Google Shape;174;p19"/>
          <p:cNvSpPr/>
          <p:nvPr/>
        </p:nvSpPr>
        <p:spPr>
          <a:xfrm>
            <a:off x="6797040" y="5218747"/>
            <a:ext cx="685800" cy="658368"/>
          </a:xfrm>
          <a:prstGeom prst="rect">
            <a:avLst/>
          </a:prstGeom>
          <a:solidFill>
            <a:srgbClr val="1A2840"/>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75" name="Google Shape;175;p19"/>
          <p:cNvSpPr/>
          <p:nvPr/>
        </p:nvSpPr>
        <p:spPr>
          <a:xfrm>
            <a:off x="6797040" y="5218747"/>
            <a:ext cx="685800" cy="658368"/>
          </a:xfrm>
          <a:prstGeom prst="rect">
            <a:avLst/>
          </a:prstGeom>
          <a:solidFill>
            <a:srgbClr val="1A2840"/>
          </a:solidFill>
          <a:ln cap="flat" cmpd="sng" w="25400">
            <a:solidFill>
              <a:srgbClr val="00C89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US" sz="1800" u="none" cap="none" strike="noStrike">
                <a:solidFill>
                  <a:srgbClr val="00C896"/>
                </a:solidFill>
                <a:latin typeface="Calibri"/>
                <a:ea typeface="Calibri"/>
                <a:cs typeface="Calibri"/>
                <a:sym typeface="Calibri"/>
              </a:rPr>
              <a:t>12</a:t>
            </a:r>
            <a:endParaRPr b="0" i="0" sz="1600" u="none" cap="none" strike="noStrike">
              <a:solidFill>
                <a:srgbClr val="000000"/>
              </a:solidFill>
              <a:latin typeface="Arial"/>
              <a:ea typeface="Arial"/>
              <a:cs typeface="Arial"/>
              <a:sym typeface="Arial"/>
            </a:endParaRPr>
          </a:p>
        </p:txBody>
      </p:sp>
      <p:sp>
        <p:nvSpPr>
          <p:cNvPr id="176" name="Google Shape;176;p19"/>
          <p:cNvSpPr/>
          <p:nvPr/>
        </p:nvSpPr>
        <p:spPr>
          <a:xfrm>
            <a:off x="7620000" y="5264467"/>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FFFFFF"/>
                </a:solidFill>
                <a:latin typeface="Calibri"/>
                <a:ea typeface="Calibri"/>
                <a:cs typeface="Calibri"/>
                <a:sym typeface="Calibri"/>
              </a:rPr>
              <a:t>Live Demo</a:t>
            </a:r>
            <a:endParaRPr b="0" i="0" sz="1600" u="none" cap="none" strike="noStrike">
              <a:solidFill>
                <a:srgbClr val="000000"/>
              </a:solidFill>
              <a:latin typeface="Arial"/>
              <a:ea typeface="Arial"/>
              <a:cs typeface="Arial"/>
              <a:sym typeface="Arial"/>
            </a:endParaRPr>
          </a:p>
        </p:txBody>
      </p:sp>
      <p:sp>
        <p:nvSpPr>
          <p:cNvPr id="177" name="Google Shape;177;p19"/>
          <p:cNvSpPr/>
          <p:nvPr/>
        </p:nvSpPr>
        <p:spPr>
          <a:xfrm>
            <a:off x="7620000" y="5566219"/>
            <a:ext cx="43891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0" i="0" lang="en-US" sz="1100" u="none" cap="none" strike="noStrike">
                <a:solidFill>
                  <a:srgbClr val="B0C4DE"/>
                </a:solidFill>
                <a:latin typeface="Calibri"/>
                <a:ea typeface="Calibri"/>
                <a:cs typeface="Calibri"/>
                <a:sym typeface="Calibri"/>
              </a:rPr>
              <a:t>See it sync in real time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182" name="Shape 182"/>
        <p:cNvGrpSpPr/>
        <p:nvPr/>
      </p:nvGrpSpPr>
      <p:grpSpPr>
        <a:xfrm>
          <a:off x="0" y="0"/>
          <a:ext cx="0" cy="0"/>
          <a:chOff x="0" y="0"/>
          <a:chExt cx="0" cy="0"/>
        </a:xfrm>
      </p:grpSpPr>
      <p:sp>
        <p:nvSpPr>
          <p:cNvPr id="183" name="Google Shape;183;p4"/>
          <p:cNvSpPr/>
          <p:nvPr/>
        </p:nvSpPr>
        <p:spPr>
          <a:xfrm>
            <a:off x="2" y="0"/>
            <a:ext cx="12191695" cy="822960"/>
          </a:xfrm>
          <a:prstGeom prst="rect">
            <a:avLst/>
          </a:prstGeom>
          <a:solidFill>
            <a:srgbClr val="2A101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p:nvPr/>
        </p:nvSpPr>
        <p:spPr>
          <a:xfrm>
            <a:off x="2" y="822960"/>
            <a:ext cx="12191695" cy="36576"/>
          </a:xfrm>
          <a:prstGeom prst="rect">
            <a:avLst/>
          </a:prstGeom>
          <a:solidFill>
            <a:srgbClr val="FF6B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85" name="Google Shape;185;p4"/>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186" name="Google Shape;186;p4"/>
          <p:cNvSpPr/>
          <p:nvPr/>
        </p:nvSpPr>
        <p:spPr>
          <a:xfrm>
            <a:off x="1143000" y="137160"/>
            <a:ext cx="91440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The Old Way</a:t>
            </a:r>
            <a:endParaRPr b="0" i="0" sz="2800" u="none" cap="none" strike="noStrike">
              <a:solidFill>
                <a:schemeClr val="dk1"/>
              </a:solidFill>
              <a:latin typeface="Calibri"/>
              <a:ea typeface="Calibri"/>
              <a:cs typeface="Calibri"/>
              <a:sym typeface="Calibri"/>
            </a:endParaRPr>
          </a:p>
        </p:txBody>
      </p:sp>
      <p:sp>
        <p:nvSpPr>
          <p:cNvPr id="187" name="Google Shape;187;p4"/>
          <p:cNvSpPr/>
          <p:nvPr/>
        </p:nvSpPr>
        <p:spPr>
          <a:xfrm>
            <a:off x="822962" y="109728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700"/>
              <a:buFont typeface="Calibri"/>
              <a:buNone/>
            </a:pPr>
            <a:r>
              <a:rPr b="0" i="1" lang="en-US" sz="1700" u="none" cap="none" strike="noStrike">
                <a:solidFill>
                  <a:srgbClr val="B0C4DE"/>
                </a:solidFill>
                <a:latin typeface="Calibri"/>
                <a:ea typeface="Calibri"/>
                <a:cs typeface="Calibri"/>
                <a:sym typeface="Calibri"/>
              </a:rPr>
              <a:t>Push-based CI/CD: deployments were pipeline-driven (kubectl / Helm)</a:t>
            </a:r>
            <a:endParaRPr b="0" i="0" sz="1700" u="none" cap="none" strike="noStrike">
              <a:solidFill>
                <a:schemeClr val="dk1"/>
              </a:solidFill>
              <a:latin typeface="Calibri"/>
              <a:ea typeface="Calibri"/>
              <a:cs typeface="Calibri"/>
              <a:sym typeface="Calibri"/>
            </a:endParaRPr>
          </a:p>
        </p:txBody>
      </p:sp>
      <p:sp>
        <p:nvSpPr>
          <p:cNvPr id="188" name="Google Shape;188;p4"/>
          <p:cNvSpPr/>
          <p:nvPr/>
        </p:nvSpPr>
        <p:spPr>
          <a:xfrm>
            <a:off x="502920" y="2194560"/>
            <a:ext cx="1600200" cy="128016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89" name="Google Shape;189;p4"/>
          <p:cNvPicPr preferRelativeResize="0"/>
          <p:nvPr/>
        </p:nvPicPr>
        <p:blipFill rotWithShape="1">
          <a:blip r:embed="rId4">
            <a:alphaModFix/>
          </a:blip>
          <a:srcRect b="0" l="0" r="0" t="0"/>
          <a:stretch/>
        </p:blipFill>
        <p:spPr>
          <a:xfrm>
            <a:off x="1028700" y="2331720"/>
            <a:ext cx="548640" cy="548640"/>
          </a:xfrm>
          <a:prstGeom prst="rect">
            <a:avLst/>
          </a:prstGeom>
          <a:noFill/>
          <a:ln>
            <a:noFill/>
          </a:ln>
        </p:spPr>
      </p:pic>
      <p:sp>
        <p:nvSpPr>
          <p:cNvPr id="190" name="Google Shape;190;p4"/>
          <p:cNvSpPr/>
          <p:nvPr/>
        </p:nvSpPr>
        <p:spPr>
          <a:xfrm>
            <a:off x="502920" y="2926080"/>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Developer</a:t>
            </a:r>
            <a:endParaRPr b="0" i="0" sz="1300" u="none" cap="none" strike="noStrike">
              <a:solidFill>
                <a:schemeClr val="dk1"/>
              </a:solidFill>
              <a:latin typeface="Calibri"/>
              <a:ea typeface="Calibri"/>
              <a:cs typeface="Calibri"/>
              <a:sym typeface="Calibri"/>
            </a:endParaRPr>
          </a:p>
        </p:txBody>
      </p:sp>
      <p:sp>
        <p:nvSpPr>
          <p:cNvPr id="191" name="Google Shape;191;p4"/>
          <p:cNvSpPr/>
          <p:nvPr/>
        </p:nvSpPr>
        <p:spPr>
          <a:xfrm>
            <a:off x="502920" y="3182112"/>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000"/>
              <a:buFont typeface="Calibri"/>
              <a:buNone/>
            </a:pPr>
            <a:r>
              <a:rPr b="0" i="0" lang="en-US" sz="1000" u="none" cap="none" strike="noStrike">
                <a:solidFill>
                  <a:srgbClr val="B0C4DE"/>
                </a:solidFill>
                <a:latin typeface="Calibri"/>
                <a:ea typeface="Calibri"/>
                <a:cs typeface="Calibri"/>
                <a:sym typeface="Calibri"/>
              </a:rPr>
              <a:t>git commit</a:t>
            </a:r>
            <a:endParaRPr b="0" i="0" sz="1000" u="none" cap="none" strike="noStrike">
              <a:solidFill>
                <a:schemeClr val="dk1"/>
              </a:solidFill>
              <a:latin typeface="Calibri"/>
              <a:ea typeface="Calibri"/>
              <a:cs typeface="Calibri"/>
              <a:sym typeface="Calibri"/>
            </a:endParaRPr>
          </a:p>
        </p:txBody>
      </p:sp>
      <p:sp>
        <p:nvSpPr>
          <p:cNvPr id="192" name="Google Shape;192;p4"/>
          <p:cNvSpPr/>
          <p:nvPr/>
        </p:nvSpPr>
        <p:spPr>
          <a:xfrm>
            <a:off x="2121408" y="2468880"/>
            <a:ext cx="201168" cy="7315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400"/>
              <a:buFont typeface="Calibri"/>
              <a:buNone/>
            </a:pPr>
            <a:r>
              <a:rPr b="1" i="0" lang="en-US" sz="2400" u="none" cap="none" strike="noStrike">
                <a:solidFill>
                  <a:srgbClr val="00D4FF"/>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193" name="Google Shape;193;p4"/>
          <p:cNvSpPr/>
          <p:nvPr/>
        </p:nvSpPr>
        <p:spPr>
          <a:xfrm>
            <a:off x="2331720" y="2194560"/>
            <a:ext cx="1600200" cy="128016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94" name="Google Shape;194;p4"/>
          <p:cNvPicPr preferRelativeResize="0"/>
          <p:nvPr/>
        </p:nvPicPr>
        <p:blipFill rotWithShape="1">
          <a:blip r:embed="rId5">
            <a:alphaModFix/>
          </a:blip>
          <a:srcRect b="0" l="0" r="0" t="0"/>
          <a:stretch/>
        </p:blipFill>
        <p:spPr>
          <a:xfrm>
            <a:off x="2857500" y="2331720"/>
            <a:ext cx="548640" cy="548640"/>
          </a:xfrm>
          <a:prstGeom prst="rect">
            <a:avLst/>
          </a:prstGeom>
          <a:noFill/>
          <a:ln>
            <a:noFill/>
          </a:ln>
        </p:spPr>
      </p:pic>
      <p:sp>
        <p:nvSpPr>
          <p:cNvPr id="195" name="Google Shape;195;p4"/>
          <p:cNvSpPr/>
          <p:nvPr/>
        </p:nvSpPr>
        <p:spPr>
          <a:xfrm>
            <a:off x="2331720" y="2926080"/>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Git Repo</a:t>
            </a:r>
            <a:endParaRPr b="0" i="0" sz="1300" u="none" cap="none" strike="noStrike">
              <a:solidFill>
                <a:schemeClr val="dk1"/>
              </a:solidFill>
              <a:latin typeface="Calibri"/>
              <a:ea typeface="Calibri"/>
              <a:cs typeface="Calibri"/>
              <a:sym typeface="Calibri"/>
            </a:endParaRPr>
          </a:p>
        </p:txBody>
      </p:sp>
      <p:sp>
        <p:nvSpPr>
          <p:cNvPr id="196" name="Google Shape;196;p4"/>
          <p:cNvSpPr/>
          <p:nvPr/>
        </p:nvSpPr>
        <p:spPr>
          <a:xfrm>
            <a:off x="2331720" y="3182112"/>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000"/>
              <a:buFont typeface="Calibri"/>
              <a:buNone/>
            </a:pPr>
            <a:r>
              <a:rPr b="0" i="0" lang="en-US" sz="1000" u="none" cap="none" strike="noStrike">
                <a:solidFill>
                  <a:srgbClr val="B0C4DE"/>
                </a:solidFill>
                <a:latin typeface="Calibri"/>
                <a:ea typeface="Calibri"/>
                <a:cs typeface="Calibri"/>
                <a:sym typeface="Calibri"/>
              </a:rPr>
              <a:t>source code</a:t>
            </a:r>
            <a:endParaRPr b="0" i="0" sz="1000" u="none" cap="none" strike="noStrike">
              <a:solidFill>
                <a:schemeClr val="dk1"/>
              </a:solidFill>
              <a:latin typeface="Calibri"/>
              <a:ea typeface="Calibri"/>
              <a:cs typeface="Calibri"/>
              <a:sym typeface="Calibri"/>
            </a:endParaRPr>
          </a:p>
        </p:txBody>
      </p:sp>
      <p:sp>
        <p:nvSpPr>
          <p:cNvPr id="197" name="Google Shape;197;p4"/>
          <p:cNvSpPr/>
          <p:nvPr/>
        </p:nvSpPr>
        <p:spPr>
          <a:xfrm>
            <a:off x="3950208" y="2468880"/>
            <a:ext cx="201168" cy="7315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400"/>
              <a:buFont typeface="Calibri"/>
              <a:buNone/>
            </a:pPr>
            <a:r>
              <a:rPr b="1" i="0" lang="en-US" sz="2400" u="none" cap="none" strike="noStrike">
                <a:solidFill>
                  <a:srgbClr val="00D4FF"/>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198" name="Google Shape;198;p4"/>
          <p:cNvSpPr/>
          <p:nvPr/>
        </p:nvSpPr>
        <p:spPr>
          <a:xfrm>
            <a:off x="4160520" y="2194560"/>
            <a:ext cx="1600200" cy="128016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99" name="Google Shape;199;p4"/>
          <p:cNvPicPr preferRelativeResize="0"/>
          <p:nvPr/>
        </p:nvPicPr>
        <p:blipFill rotWithShape="1">
          <a:blip r:embed="rId6">
            <a:alphaModFix/>
          </a:blip>
          <a:srcRect b="0" l="0" r="0" t="0"/>
          <a:stretch/>
        </p:blipFill>
        <p:spPr>
          <a:xfrm>
            <a:off x="4686300" y="2331720"/>
            <a:ext cx="548640" cy="548640"/>
          </a:xfrm>
          <a:prstGeom prst="rect">
            <a:avLst/>
          </a:prstGeom>
          <a:noFill/>
          <a:ln>
            <a:noFill/>
          </a:ln>
        </p:spPr>
      </p:pic>
      <p:sp>
        <p:nvSpPr>
          <p:cNvPr id="200" name="Google Shape;200;p4"/>
          <p:cNvSpPr/>
          <p:nvPr/>
        </p:nvSpPr>
        <p:spPr>
          <a:xfrm>
            <a:off x="4160520" y="2926080"/>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CI Pipeline</a:t>
            </a:r>
            <a:endParaRPr b="0" i="0" sz="1300" u="none" cap="none" strike="noStrike">
              <a:solidFill>
                <a:schemeClr val="dk1"/>
              </a:solidFill>
              <a:latin typeface="Calibri"/>
              <a:ea typeface="Calibri"/>
              <a:cs typeface="Calibri"/>
              <a:sym typeface="Calibri"/>
            </a:endParaRPr>
          </a:p>
        </p:txBody>
      </p:sp>
      <p:sp>
        <p:nvSpPr>
          <p:cNvPr id="201" name="Google Shape;201;p4"/>
          <p:cNvSpPr/>
          <p:nvPr/>
        </p:nvSpPr>
        <p:spPr>
          <a:xfrm>
            <a:off x="4160520" y="3182112"/>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000"/>
              <a:buFont typeface="Calibri"/>
              <a:buNone/>
            </a:pPr>
            <a:r>
              <a:rPr b="0" i="0" lang="en-US" sz="1000" u="none" cap="none" strike="noStrike">
                <a:solidFill>
                  <a:srgbClr val="B0C4DE"/>
                </a:solidFill>
                <a:latin typeface="Calibri"/>
                <a:ea typeface="Calibri"/>
                <a:cs typeface="Calibri"/>
                <a:sym typeface="Calibri"/>
              </a:rPr>
              <a:t>build + test</a:t>
            </a:r>
            <a:endParaRPr b="0" i="0" sz="1000" u="none" cap="none" strike="noStrike">
              <a:solidFill>
                <a:schemeClr val="dk1"/>
              </a:solidFill>
              <a:latin typeface="Calibri"/>
              <a:ea typeface="Calibri"/>
              <a:cs typeface="Calibri"/>
              <a:sym typeface="Calibri"/>
            </a:endParaRPr>
          </a:p>
        </p:txBody>
      </p:sp>
      <p:sp>
        <p:nvSpPr>
          <p:cNvPr id="202" name="Google Shape;202;p4"/>
          <p:cNvSpPr/>
          <p:nvPr/>
        </p:nvSpPr>
        <p:spPr>
          <a:xfrm>
            <a:off x="5779008" y="2468880"/>
            <a:ext cx="201168" cy="7315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400"/>
              <a:buFont typeface="Calibri"/>
              <a:buNone/>
            </a:pPr>
            <a:r>
              <a:rPr b="1" i="0" lang="en-US" sz="2400" u="none" cap="none" strike="noStrike">
                <a:solidFill>
                  <a:srgbClr val="00D4FF"/>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03" name="Google Shape;203;p4"/>
          <p:cNvSpPr/>
          <p:nvPr/>
        </p:nvSpPr>
        <p:spPr>
          <a:xfrm>
            <a:off x="5989320" y="2194560"/>
            <a:ext cx="1600200" cy="128016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04" name="Google Shape;204;p4"/>
          <p:cNvPicPr preferRelativeResize="0"/>
          <p:nvPr/>
        </p:nvPicPr>
        <p:blipFill rotWithShape="1">
          <a:blip r:embed="rId7">
            <a:alphaModFix/>
          </a:blip>
          <a:srcRect b="0" l="0" r="0" t="0"/>
          <a:stretch/>
        </p:blipFill>
        <p:spPr>
          <a:xfrm>
            <a:off x="6515100" y="2331720"/>
            <a:ext cx="548640" cy="548640"/>
          </a:xfrm>
          <a:prstGeom prst="rect">
            <a:avLst/>
          </a:prstGeom>
          <a:noFill/>
          <a:ln>
            <a:noFill/>
          </a:ln>
        </p:spPr>
      </p:pic>
      <p:sp>
        <p:nvSpPr>
          <p:cNvPr id="205" name="Google Shape;205;p4"/>
          <p:cNvSpPr/>
          <p:nvPr/>
        </p:nvSpPr>
        <p:spPr>
          <a:xfrm>
            <a:off x="5989320" y="2926080"/>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Registry</a:t>
            </a:r>
            <a:endParaRPr b="0" i="0" sz="1300" u="none" cap="none" strike="noStrike">
              <a:solidFill>
                <a:schemeClr val="dk1"/>
              </a:solidFill>
              <a:latin typeface="Calibri"/>
              <a:ea typeface="Calibri"/>
              <a:cs typeface="Calibri"/>
              <a:sym typeface="Calibri"/>
            </a:endParaRPr>
          </a:p>
        </p:txBody>
      </p:sp>
      <p:sp>
        <p:nvSpPr>
          <p:cNvPr id="206" name="Google Shape;206;p4"/>
          <p:cNvSpPr/>
          <p:nvPr/>
        </p:nvSpPr>
        <p:spPr>
          <a:xfrm>
            <a:off x="5989320" y="3182112"/>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000"/>
              <a:buFont typeface="Calibri"/>
              <a:buNone/>
            </a:pPr>
            <a:r>
              <a:rPr b="0" i="0" lang="en-US" sz="1000" u="none" cap="none" strike="noStrike">
                <a:solidFill>
                  <a:srgbClr val="B0C4DE"/>
                </a:solidFill>
                <a:latin typeface="Calibri"/>
                <a:ea typeface="Calibri"/>
                <a:cs typeface="Calibri"/>
                <a:sym typeface="Calibri"/>
              </a:rPr>
              <a:t>push image</a:t>
            </a:r>
            <a:endParaRPr b="0" i="0" sz="1000" u="none" cap="none" strike="noStrike">
              <a:solidFill>
                <a:schemeClr val="dk1"/>
              </a:solidFill>
              <a:latin typeface="Calibri"/>
              <a:ea typeface="Calibri"/>
              <a:cs typeface="Calibri"/>
              <a:sym typeface="Calibri"/>
            </a:endParaRPr>
          </a:p>
        </p:txBody>
      </p:sp>
      <p:sp>
        <p:nvSpPr>
          <p:cNvPr id="207" name="Google Shape;207;p4"/>
          <p:cNvSpPr/>
          <p:nvPr/>
        </p:nvSpPr>
        <p:spPr>
          <a:xfrm>
            <a:off x="7607808" y="2468880"/>
            <a:ext cx="201168" cy="7315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400"/>
              <a:buFont typeface="Calibri"/>
              <a:buNone/>
            </a:pPr>
            <a:r>
              <a:rPr b="1" i="0" lang="en-US" sz="2400" u="none" cap="none" strike="noStrike">
                <a:solidFill>
                  <a:srgbClr val="00D4FF"/>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08" name="Google Shape;208;p4"/>
          <p:cNvSpPr/>
          <p:nvPr/>
        </p:nvSpPr>
        <p:spPr>
          <a:xfrm>
            <a:off x="7818120" y="2194560"/>
            <a:ext cx="1600200" cy="128016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09" name="Google Shape;209;p4"/>
          <p:cNvPicPr preferRelativeResize="0"/>
          <p:nvPr/>
        </p:nvPicPr>
        <p:blipFill rotWithShape="1">
          <a:blip r:embed="rId8">
            <a:alphaModFix/>
          </a:blip>
          <a:srcRect b="0" l="0" r="0" t="0"/>
          <a:stretch/>
        </p:blipFill>
        <p:spPr>
          <a:xfrm>
            <a:off x="8343900" y="2331720"/>
            <a:ext cx="548640" cy="548640"/>
          </a:xfrm>
          <a:prstGeom prst="rect">
            <a:avLst/>
          </a:prstGeom>
          <a:noFill/>
          <a:ln>
            <a:noFill/>
          </a:ln>
        </p:spPr>
      </p:pic>
      <p:sp>
        <p:nvSpPr>
          <p:cNvPr id="210" name="Google Shape;210;p4"/>
          <p:cNvSpPr/>
          <p:nvPr/>
        </p:nvSpPr>
        <p:spPr>
          <a:xfrm>
            <a:off x="7818120" y="2926080"/>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kubectl apply</a:t>
            </a:r>
            <a:endParaRPr b="0" i="0" sz="1300" u="none" cap="none" strike="noStrike">
              <a:solidFill>
                <a:schemeClr val="dk1"/>
              </a:solidFill>
              <a:latin typeface="Calibri"/>
              <a:ea typeface="Calibri"/>
              <a:cs typeface="Calibri"/>
              <a:sym typeface="Calibri"/>
            </a:endParaRPr>
          </a:p>
        </p:txBody>
      </p:sp>
      <p:sp>
        <p:nvSpPr>
          <p:cNvPr id="211" name="Google Shape;211;p4"/>
          <p:cNvSpPr/>
          <p:nvPr/>
        </p:nvSpPr>
        <p:spPr>
          <a:xfrm>
            <a:off x="7818120" y="3182112"/>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000"/>
              <a:buFont typeface="Calibri"/>
              <a:buNone/>
            </a:pPr>
            <a:r>
              <a:rPr b="0" i="0" lang="en-US" sz="1000" u="none" cap="none" strike="noStrike">
                <a:solidFill>
                  <a:srgbClr val="B0C4DE"/>
                </a:solidFill>
                <a:latin typeface="Calibri"/>
                <a:ea typeface="Calibri"/>
                <a:cs typeface="Calibri"/>
                <a:sym typeface="Calibri"/>
              </a:rPr>
              <a:t>from CI runner</a:t>
            </a:r>
            <a:endParaRPr b="0" i="0" sz="1000" u="none" cap="none" strike="noStrike">
              <a:solidFill>
                <a:schemeClr val="dk1"/>
              </a:solidFill>
              <a:latin typeface="Calibri"/>
              <a:ea typeface="Calibri"/>
              <a:cs typeface="Calibri"/>
              <a:sym typeface="Calibri"/>
            </a:endParaRPr>
          </a:p>
        </p:txBody>
      </p:sp>
      <p:sp>
        <p:nvSpPr>
          <p:cNvPr id="212" name="Google Shape;212;p4"/>
          <p:cNvSpPr/>
          <p:nvPr/>
        </p:nvSpPr>
        <p:spPr>
          <a:xfrm>
            <a:off x="9436608" y="2468880"/>
            <a:ext cx="201168" cy="7315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400"/>
              <a:buFont typeface="Calibri"/>
              <a:buNone/>
            </a:pPr>
            <a:r>
              <a:rPr b="1" i="0" lang="en-US" sz="2400" u="none" cap="none" strike="noStrike">
                <a:solidFill>
                  <a:srgbClr val="00D4FF"/>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213" name="Google Shape;213;p4"/>
          <p:cNvSpPr/>
          <p:nvPr/>
        </p:nvSpPr>
        <p:spPr>
          <a:xfrm>
            <a:off x="9646920" y="2194560"/>
            <a:ext cx="1600200" cy="128016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14" name="Google Shape;214;p4"/>
          <p:cNvPicPr preferRelativeResize="0"/>
          <p:nvPr/>
        </p:nvPicPr>
        <p:blipFill rotWithShape="1">
          <a:blip r:embed="rId9">
            <a:alphaModFix/>
          </a:blip>
          <a:srcRect b="0" l="0" r="0" t="0"/>
          <a:stretch/>
        </p:blipFill>
        <p:spPr>
          <a:xfrm>
            <a:off x="10172700" y="2331720"/>
            <a:ext cx="548640" cy="548640"/>
          </a:xfrm>
          <a:prstGeom prst="rect">
            <a:avLst/>
          </a:prstGeom>
          <a:noFill/>
          <a:ln>
            <a:noFill/>
          </a:ln>
        </p:spPr>
      </p:pic>
      <p:sp>
        <p:nvSpPr>
          <p:cNvPr id="215" name="Google Shape;215;p4"/>
          <p:cNvSpPr/>
          <p:nvPr/>
        </p:nvSpPr>
        <p:spPr>
          <a:xfrm>
            <a:off x="9646920" y="2926080"/>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Cluster</a:t>
            </a:r>
            <a:endParaRPr b="0" i="0" sz="1300" u="none" cap="none" strike="noStrike">
              <a:solidFill>
                <a:schemeClr val="dk1"/>
              </a:solidFill>
              <a:latin typeface="Calibri"/>
              <a:ea typeface="Calibri"/>
              <a:cs typeface="Calibri"/>
              <a:sym typeface="Calibri"/>
            </a:endParaRPr>
          </a:p>
        </p:txBody>
      </p:sp>
      <p:sp>
        <p:nvSpPr>
          <p:cNvPr id="216" name="Google Shape;216;p4"/>
          <p:cNvSpPr/>
          <p:nvPr/>
        </p:nvSpPr>
        <p:spPr>
          <a:xfrm>
            <a:off x="9646920" y="3182112"/>
            <a:ext cx="160020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000"/>
              <a:buFont typeface="Calibri"/>
              <a:buNone/>
            </a:pPr>
            <a:r>
              <a:rPr b="0" i="0" lang="en-US" sz="1000" u="none" cap="none" strike="noStrike">
                <a:solidFill>
                  <a:srgbClr val="B0C4DE"/>
                </a:solidFill>
                <a:latin typeface="Calibri"/>
                <a:ea typeface="Calibri"/>
                <a:cs typeface="Calibri"/>
                <a:sym typeface="Calibri"/>
              </a:rPr>
              <a:t>hopefully updated</a:t>
            </a:r>
            <a:endParaRPr b="0" i="0" sz="1000" u="none" cap="none" strike="noStrike">
              <a:solidFill>
                <a:schemeClr val="dk1"/>
              </a:solidFill>
              <a:latin typeface="Calibri"/>
              <a:ea typeface="Calibri"/>
              <a:cs typeface="Calibri"/>
              <a:sym typeface="Calibri"/>
            </a:endParaRPr>
          </a:p>
        </p:txBody>
      </p:sp>
      <p:sp>
        <p:nvSpPr>
          <p:cNvPr id="217" name="Google Shape;217;p4"/>
          <p:cNvSpPr/>
          <p:nvPr/>
        </p:nvSpPr>
        <p:spPr>
          <a:xfrm>
            <a:off x="822962" y="4114800"/>
            <a:ext cx="10545775" cy="2103120"/>
          </a:xfrm>
          <a:prstGeom prst="rect">
            <a:avLst/>
          </a:prstGeom>
          <a:solidFill>
            <a:srgbClr val="2A1010"/>
          </a:solidFill>
          <a:ln cap="flat" cmpd="sng" w="12700">
            <a:solidFill>
              <a:srgbClr val="FF6B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4"/>
          <p:cNvSpPr/>
          <p:nvPr/>
        </p:nvSpPr>
        <p:spPr>
          <a:xfrm>
            <a:off x="1005840" y="4251960"/>
            <a:ext cx="914400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6B35"/>
              </a:buClr>
              <a:buSzPts val="1600"/>
              <a:buFont typeface="Calibri"/>
              <a:buNone/>
            </a:pPr>
            <a:r>
              <a:rPr b="1" i="0" lang="en-US" sz="1600" u="none" cap="none" strike="noStrike">
                <a:solidFill>
                  <a:srgbClr val="FF6B35"/>
                </a:solidFill>
                <a:latin typeface="Calibri"/>
                <a:ea typeface="Calibri"/>
                <a:cs typeface="Calibri"/>
                <a:sym typeface="Calibri"/>
              </a:rPr>
              <a:t>⚡ The real problems</a:t>
            </a:r>
            <a:endParaRPr b="0" i="0" sz="1600" u="none" cap="none" strike="noStrike">
              <a:solidFill>
                <a:schemeClr val="dk1"/>
              </a:solidFill>
              <a:latin typeface="Calibri"/>
              <a:ea typeface="Calibri"/>
              <a:cs typeface="Calibri"/>
              <a:sym typeface="Calibri"/>
            </a:endParaRPr>
          </a:p>
        </p:txBody>
      </p:sp>
      <p:sp>
        <p:nvSpPr>
          <p:cNvPr id="219" name="Google Shape;219;p4"/>
          <p:cNvSpPr/>
          <p:nvPr/>
        </p:nvSpPr>
        <p:spPr>
          <a:xfrm>
            <a:off x="1097280" y="4709160"/>
            <a:ext cx="2743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6B35"/>
              </a:buClr>
              <a:buSzPts val="1600"/>
              <a:buFont typeface="Calibri"/>
              <a:buNone/>
            </a:pPr>
            <a:r>
              <a:rPr b="1" i="0" lang="en-US" sz="1600" u="none" cap="none" strike="noStrike">
                <a:solidFill>
                  <a:srgbClr val="FF6B35"/>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220" name="Google Shape;220;p4"/>
          <p:cNvSpPr/>
          <p:nvPr/>
        </p:nvSpPr>
        <p:spPr>
          <a:xfrm>
            <a:off x="1417322" y="4709160"/>
            <a:ext cx="9722815"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CI pipelines require cluster access credentials, increasing the risk surface</a:t>
            </a:r>
            <a:endParaRPr b="0" i="0" sz="1400" u="none" cap="none" strike="noStrike">
              <a:solidFill>
                <a:schemeClr val="dk1"/>
              </a:solidFill>
              <a:latin typeface="Calibri"/>
              <a:ea typeface="Calibri"/>
              <a:cs typeface="Calibri"/>
              <a:sym typeface="Calibri"/>
            </a:endParaRPr>
          </a:p>
        </p:txBody>
      </p:sp>
      <p:sp>
        <p:nvSpPr>
          <p:cNvPr id="221" name="Google Shape;221;p4"/>
          <p:cNvSpPr/>
          <p:nvPr/>
        </p:nvSpPr>
        <p:spPr>
          <a:xfrm>
            <a:off x="1097280" y="5056632"/>
            <a:ext cx="2743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6B35"/>
              </a:buClr>
              <a:buSzPts val="1600"/>
              <a:buFont typeface="Calibri"/>
              <a:buNone/>
            </a:pPr>
            <a:r>
              <a:rPr b="1" i="0" lang="en-US" sz="1600" u="none" cap="none" strike="noStrike">
                <a:solidFill>
                  <a:srgbClr val="FF6B35"/>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222" name="Google Shape;222;p4"/>
          <p:cNvSpPr/>
          <p:nvPr/>
        </p:nvSpPr>
        <p:spPr>
          <a:xfrm>
            <a:off x="1417322" y="5056632"/>
            <a:ext cx="9722815"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A simple kubectl edit can cause drift </a:t>
            </a:r>
            <a:r>
              <a:rPr lang="en-US">
                <a:solidFill>
                  <a:srgbClr val="FFFFFF"/>
                </a:solidFill>
                <a:latin typeface="Calibri"/>
                <a:ea typeface="Calibri"/>
                <a:cs typeface="Calibri"/>
                <a:sym typeface="Calibri"/>
              </a:rPr>
              <a:t>-</a:t>
            </a:r>
            <a:r>
              <a:rPr b="0" i="0" lang="en-US" sz="1400" u="none" cap="none" strike="noStrike">
                <a:solidFill>
                  <a:srgbClr val="FFFFFF"/>
                </a:solidFill>
                <a:latin typeface="Calibri"/>
                <a:ea typeface="Calibri"/>
                <a:cs typeface="Calibri"/>
                <a:sym typeface="Calibri"/>
              </a:rPr>
              <a:t> Git no longer matches reality</a:t>
            </a:r>
            <a:endParaRPr b="0" i="0" sz="1400" u="none" cap="none" strike="noStrike">
              <a:solidFill>
                <a:schemeClr val="dk1"/>
              </a:solidFill>
              <a:latin typeface="Calibri"/>
              <a:ea typeface="Calibri"/>
              <a:cs typeface="Calibri"/>
              <a:sym typeface="Calibri"/>
            </a:endParaRPr>
          </a:p>
        </p:txBody>
      </p:sp>
      <p:sp>
        <p:nvSpPr>
          <p:cNvPr id="223" name="Google Shape;223;p4"/>
          <p:cNvSpPr/>
          <p:nvPr/>
        </p:nvSpPr>
        <p:spPr>
          <a:xfrm>
            <a:off x="1097280" y="5404104"/>
            <a:ext cx="2743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6B35"/>
              </a:buClr>
              <a:buSzPts val="1600"/>
              <a:buFont typeface="Calibri"/>
              <a:buNone/>
            </a:pPr>
            <a:r>
              <a:rPr b="1" i="0" lang="en-US" sz="1600" u="none" cap="none" strike="noStrike">
                <a:solidFill>
                  <a:srgbClr val="FF6B35"/>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224" name="Google Shape;224;p4"/>
          <p:cNvSpPr/>
          <p:nvPr/>
        </p:nvSpPr>
        <p:spPr>
          <a:xfrm>
            <a:off x="1417322" y="5404104"/>
            <a:ext cx="9722815"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No easy way to answer: which commit is actually deployed right now?</a:t>
            </a:r>
            <a:endParaRPr b="0" i="0" sz="1400" u="none" cap="none" strike="noStrike">
              <a:solidFill>
                <a:schemeClr val="dk1"/>
              </a:solidFill>
              <a:latin typeface="Calibri"/>
              <a:ea typeface="Calibri"/>
              <a:cs typeface="Calibri"/>
              <a:sym typeface="Calibri"/>
            </a:endParaRPr>
          </a:p>
        </p:txBody>
      </p:sp>
      <p:sp>
        <p:nvSpPr>
          <p:cNvPr id="225" name="Google Shape;225;p4"/>
          <p:cNvSpPr/>
          <p:nvPr/>
        </p:nvSpPr>
        <p:spPr>
          <a:xfrm>
            <a:off x="1097280" y="5751576"/>
            <a:ext cx="27432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6B35"/>
              </a:buClr>
              <a:buSzPts val="1600"/>
              <a:buFont typeface="Calibri"/>
              <a:buNone/>
            </a:pPr>
            <a:r>
              <a:rPr b="1" i="0" lang="en-US" sz="1600" u="none" cap="none" strike="noStrike">
                <a:solidFill>
                  <a:srgbClr val="FF6B35"/>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226" name="Google Shape;226;p4"/>
          <p:cNvSpPr/>
          <p:nvPr/>
        </p:nvSpPr>
        <p:spPr>
          <a:xfrm>
            <a:off x="1417322" y="5751576"/>
            <a:ext cx="9722815" cy="32004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1200"/>
              </a:spcBef>
              <a:spcAft>
                <a:spcPts val="120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Rollbacks depend on re-running previous deployments</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231" name="Shape 231"/>
        <p:cNvGrpSpPr/>
        <p:nvPr/>
      </p:nvGrpSpPr>
      <p:grpSpPr>
        <a:xfrm>
          <a:off x="0" y="0"/>
          <a:ext cx="0" cy="0"/>
          <a:chOff x="0" y="0"/>
          <a:chExt cx="0" cy="0"/>
        </a:xfrm>
      </p:grpSpPr>
      <p:sp>
        <p:nvSpPr>
          <p:cNvPr id="232" name="Google Shape;232;p20"/>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0"/>
          <p:cNvSpPr/>
          <p:nvPr/>
        </p:nvSpPr>
        <p:spPr>
          <a:xfrm>
            <a:off x="2" y="822960"/>
            <a:ext cx="12191695" cy="36576"/>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34" name="Google Shape;234;p20"/>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235" name="Google Shape;235;p20"/>
          <p:cNvSpPr/>
          <p:nvPr/>
        </p:nvSpPr>
        <p:spPr>
          <a:xfrm>
            <a:off x="1143000" y="137160"/>
            <a:ext cx="91440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What is GitOps?</a:t>
            </a:r>
            <a:endParaRPr b="0" i="0" sz="2800" u="none" cap="none" strike="noStrike">
              <a:solidFill>
                <a:schemeClr val="dk1"/>
              </a:solidFill>
              <a:latin typeface="Calibri"/>
              <a:ea typeface="Calibri"/>
              <a:cs typeface="Calibri"/>
              <a:sym typeface="Calibri"/>
            </a:endParaRPr>
          </a:p>
        </p:txBody>
      </p:sp>
      <p:sp>
        <p:nvSpPr>
          <p:cNvPr id="236" name="Google Shape;236;p20"/>
          <p:cNvSpPr/>
          <p:nvPr/>
        </p:nvSpPr>
        <p:spPr>
          <a:xfrm>
            <a:off x="822962" y="105156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700"/>
              <a:buFont typeface="Calibri"/>
              <a:buNone/>
            </a:pPr>
            <a:r>
              <a:rPr b="0" i="1" lang="en-US" sz="1700" u="none" cap="none" strike="noStrike">
                <a:solidFill>
                  <a:srgbClr val="B0C4DE"/>
                </a:solidFill>
                <a:latin typeface="Calibri"/>
                <a:ea typeface="Calibri"/>
                <a:cs typeface="Calibri"/>
                <a:sym typeface="Calibri"/>
              </a:rPr>
              <a:t>Instead of pushing changes, the cluster pulls its desired state from Git and keeps itself in sync.</a:t>
            </a:r>
            <a:endParaRPr b="0" i="1" sz="1700" u="none" cap="none" strike="noStrike">
              <a:solidFill>
                <a:srgbClr val="B0C4DE"/>
              </a:solidFill>
              <a:latin typeface="Calibri"/>
              <a:ea typeface="Calibri"/>
              <a:cs typeface="Calibri"/>
              <a:sym typeface="Calibri"/>
            </a:endParaRPr>
          </a:p>
        </p:txBody>
      </p:sp>
      <p:sp>
        <p:nvSpPr>
          <p:cNvPr id="237" name="Google Shape;237;p20"/>
          <p:cNvSpPr/>
          <p:nvPr/>
        </p:nvSpPr>
        <p:spPr>
          <a:xfrm>
            <a:off x="548640" y="2926080"/>
            <a:ext cx="3611880" cy="248412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0"/>
          <p:cNvSpPr/>
          <p:nvPr/>
        </p:nvSpPr>
        <p:spPr>
          <a:xfrm>
            <a:off x="548640" y="2926080"/>
            <a:ext cx="73152" cy="248412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0"/>
          <p:cNvSpPr/>
          <p:nvPr/>
        </p:nvSpPr>
        <p:spPr>
          <a:xfrm>
            <a:off x="868680" y="3200400"/>
            <a:ext cx="640080" cy="640080"/>
          </a:xfrm>
          <a:prstGeom prst="ellipse">
            <a:avLst/>
          </a:prstGeom>
          <a:solidFill>
            <a:srgbClr val="0F1923"/>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40" name="Google Shape;240;p20"/>
          <p:cNvPicPr preferRelativeResize="0"/>
          <p:nvPr/>
        </p:nvPicPr>
        <p:blipFill rotWithShape="1">
          <a:blip r:embed="rId3">
            <a:alphaModFix/>
          </a:blip>
          <a:srcRect b="0" l="0" r="0" t="0"/>
          <a:stretch/>
        </p:blipFill>
        <p:spPr>
          <a:xfrm>
            <a:off x="1005840" y="3337560"/>
            <a:ext cx="365760" cy="365760"/>
          </a:xfrm>
          <a:prstGeom prst="rect">
            <a:avLst/>
          </a:prstGeom>
          <a:noFill/>
          <a:ln>
            <a:noFill/>
          </a:ln>
        </p:spPr>
      </p:pic>
      <p:sp>
        <p:nvSpPr>
          <p:cNvPr id="241" name="Google Shape;241;p20"/>
          <p:cNvSpPr/>
          <p:nvPr/>
        </p:nvSpPr>
        <p:spPr>
          <a:xfrm>
            <a:off x="822960" y="3977640"/>
            <a:ext cx="32461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700"/>
              <a:buFont typeface="Calibri"/>
              <a:buNone/>
            </a:pPr>
            <a:r>
              <a:rPr b="1" i="0" lang="en-US" sz="1700" u="none" cap="none" strike="noStrike">
                <a:solidFill>
                  <a:srgbClr val="00D4FF"/>
                </a:solidFill>
                <a:latin typeface="Calibri"/>
                <a:ea typeface="Calibri"/>
                <a:cs typeface="Calibri"/>
                <a:sym typeface="Calibri"/>
              </a:rPr>
              <a:t>Git is the Source of Truth</a:t>
            </a:r>
            <a:endParaRPr b="0" i="0" sz="1700" u="none" cap="none" strike="noStrike">
              <a:solidFill>
                <a:schemeClr val="dk1"/>
              </a:solidFill>
              <a:latin typeface="Calibri"/>
              <a:ea typeface="Calibri"/>
              <a:cs typeface="Calibri"/>
              <a:sym typeface="Calibri"/>
            </a:endParaRPr>
          </a:p>
        </p:txBody>
      </p:sp>
      <p:sp>
        <p:nvSpPr>
          <p:cNvPr id="242" name="Google Shape;242;p20"/>
          <p:cNvSpPr/>
          <p:nvPr/>
        </p:nvSpPr>
        <p:spPr>
          <a:xfrm>
            <a:off x="822960" y="4434840"/>
            <a:ext cx="3154680" cy="7315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300"/>
              <a:buFont typeface="Calibri"/>
              <a:buNone/>
            </a:pPr>
            <a:r>
              <a:rPr b="0" i="0" lang="en-US" sz="1300" u="none" cap="none" strike="noStrike">
                <a:solidFill>
                  <a:srgbClr val="FFFFFF"/>
                </a:solidFill>
                <a:latin typeface="Calibri"/>
                <a:ea typeface="Calibri"/>
                <a:cs typeface="Calibri"/>
                <a:sym typeface="Calibri"/>
              </a:rPr>
              <a:t>Every config, manifest, Helm value and policy lives in Git. If it's not in Git, it shouldn’t exist. The cluster will correct anything that drifts from it.</a:t>
            </a:r>
            <a:endParaRPr b="0" i="0" sz="1300" u="none" cap="none" strike="noStrike">
              <a:solidFill>
                <a:schemeClr val="dk1"/>
              </a:solidFill>
              <a:latin typeface="Calibri"/>
              <a:ea typeface="Calibri"/>
              <a:cs typeface="Calibri"/>
              <a:sym typeface="Calibri"/>
            </a:endParaRPr>
          </a:p>
        </p:txBody>
      </p:sp>
      <p:pic>
        <p:nvPicPr>
          <p:cNvPr id="243" name="Google Shape;243;p20"/>
          <p:cNvPicPr preferRelativeResize="0"/>
          <p:nvPr/>
        </p:nvPicPr>
        <p:blipFill rotWithShape="1">
          <a:blip r:embed="rId4">
            <a:alphaModFix/>
          </a:blip>
          <a:srcRect b="0" l="0" r="0" t="0"/>
          <a:stretch/>
        </p:blipFill>
        <p:spPr>
          <a:xfrm>
            <a:off x="5105401" y="2150708"/>
            <a:ext cx="5924551" cy="38367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248" name="Shape 248"/>
        <p:cNvGrpSpPr/>
        <p:nvPr/>
      </p:nvGrpSpPr>
      <p:grpSpPr>
        <a:xfrm>
          <a:off x="0" y="0"/>
          <a:ext cx="0" cy="0"/>
          <a:chOff x="0" y="0"/>
          <a:chExt cx="0" cy="0"/>
        </a:xfrm>
      </p:grpSpPr>
      <p:sp>
        <p:nvSpPr>
          <p:cNvPr id="249" name="Google Shape;249;p5"/>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5"/>
          <p:cNvSpPr/>
          <p:nvPr/>
        </p:nvSpPr>
        <p:spPr>
          <a:xfrm>
            <a:off x="2" y="822960"/>
            <a:ext cx="12191695" cy="36576"/>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51" name="Google Shape;251;p5"/>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252" name="Google Shape;252;p5"/>
          <p:cNvSpPr/>
          <p:nvPr/>
        </p:nvSpPr>
        <p:spPr>
          <a:xfrm>
            <a:off x="1143000" y="137160"/>
            <a:ext cx="91440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The 4 principles of GitOps</a:t>
            </a:r>
            <a:endParaRPr b="0" i="0" sz="2800" u="none" cap="none" strike="noStrike">
              <a:solidFill>
                <a:schemeClr val="dk1"/>
              </a:solidFill>
              <a:latin typeface="Calibri"/>
              <a:ea typeface="Calibri"/>
              <a:cs typeface="Calibri"/>
              <a:sym typeface="Calibri"/>
            </a:endParaRPr>
          </a:p>
        </p:txBody>
      </p:sp>
      <p:sp>
        <p:nvSpPr>
          <p:cNvPr id="253" name="Google Shape;253;p5"/>
          <p:cNvSpPr/>
          <p:nvPr/>
        </p:nvSpPr>
        <p:spPr>
          <a:xfrm>
            <a:off x="1371667" y="1295400"/>
            <a:ext cx="3611880" cy="228600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5"/>
          <p:cNvSpPr/>
          <p:nvPr/>
        </p:nvSpPr>
        <p:spPr>
          <a:xfrm>
            <a:off x="1371667" y="1295400"/>
            <a:ext cx="73152" cy="228600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5"/>
          <p:cNvSpPr/>
          <p:nvPr/>
        </p:nvSpPr>
        <p:spPr>
          <a:xfrm>
            <a:off x="1691707" y="1569720"/>
            <a:ext cx="640080" cy="640080"/>
          </a:xfrm>
          <a:prstGeom prst="ellipse">
            <a:avLst/>
          </a:prstGeom>
          <a:solidFill>
            <a:srgbClr val="0F1923"/>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56" name="Google Shape;256;p5"/>
          <p:cNvPicPr preferRelativeResize="0"/>
          <p:nvPr/>
        </p:nvPicPr>
        <p:blipFill rotWithShape="1">
          <a:blip r:embed="rId4">
            <a:alphaModFix/>
          </a:blip>
          <a:srcRect b="0" l="0" r="0" t="0"/>
          <a:stretch/>
        </p:blipFill>
        <p:spPr>
          <a:xfrm>
            <a:off x="1828867" y="1706880"/>
            <a:ext cx="365760" cy="365760"/>
          </a:xfrm>
          <a:prstGeom prst="rect">
            <a:avLst/>
          </a:prstGeom>
          <a:noFill/>
          <a:ln>
            <a:noFill/>
          </a:ln>
        </p:spPr>
      </p:pic>
      <p:sp>
        <p:nvSpPr>
          <p:cNvPr id="257" name="Google Shape;257;p5"/>
          <p:cNvSpPr/>
          <p:nvPr/>
        </p:nvSpPr>
        <p:spPr>
          <a:xfrm>
            <a:off x="1645987" y="2346960"/>
            <a:ext cx="32461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700"/>
              <a:buFont typeface="Calibri"/>
              <a:buNone/>
            </a:pPr>
            <a:r>
              <a:rPr b="1" i="0" lang="en-US" sz="1700" u="none" cap="none" strike="noStrike">
                <a:solidFill>
                  <a:srgbClr val="00D4FF"/>
                </a:solidFill>
                <a:latin typeface="Calibri"/>
                <a:ea typeface="Calibri"/>
                <a:cs typeface="Calibri"/>
                <a:sym typeface="Calibri"/>
              </a:rPr>
              <a:t>Versioned and Immutable</a:t>
            </a:r>
            <a:endParaRPr b="0" i="0" sz="1700" u="none" cap="none" strike="noStrike">
              <a:solidFill>
                <a:schemeClr val="dk1"/>
              </a:solidFill>
              <a:latin typeface="Calibri"/>
              <a:ea typeface="Calibri"/>
              <a:cs typeface="Calibri"/>
              <a:sym typeface="Calibri"/>
            </a:endParaRPr>
          </a:p>
        </p:txBody>
      </p:sp>
      <p:sp>
        <p:nvSpPr>
          <p:cNvPr id="258" name="Google Shape;258;p5"/>
          <p:cNvSpPr/>
          <p:nvPr/>
        </p:nvSpPr>
        <p:spPr>
          <a:xfrm>
            <a:off x="1645987" y="2804160"/>
            <a:ext cx="3154680" cy="7315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300"/>
              <a:buFont typeface="Calibri"/>
              <a:buNone/>
            </a:pPr>
            <a:r>
              <a:rPr b="0" i="0" lang="en-US" sz="1300" u="none" cap="none" strike="noStrike">
                <a:solidFill>
                  <a:srgbClr val="FFFFFF"/>
                </a:solidFill>
                <a:latin typeface="Calibri"/>
                <a:ea typeface="Calibri"/>
                <a:cs typeface="Calibri"/>
                <a:sym typeface="Calibri"/>
              </a:rPr>
              <a:t>Desired state is stored in a way that enforces immutability, versioning and retains a complete version history.</a:t>
            </a:r>
            <a:endParaRPr b="0" i="0" sz="1300" u="none" cap="none" strike="noStrike">
              <a:solidFill>
                <a:schemeClr val="dk1"/>
              </a:solidFill>
              <a:latin typeface="Calibri"/>
              <a:ea typeface="Calibri"/>
              <a:cs typeface="Calibri"/>
              <a:sym typeface="Calibri"/>
            </a:endParaRPr>
          </a:p>
        </p:txBody>
      </p:sp>
      <p:sp>
        <p:nvSpPr>
          <p:cNvPr id="259" name="Google Shape;259;p5"/>
          <p:cNvSpPr/>
          <p:nvPr/>
        </p:nvSpPr>
        <p:spPr>
          <a:xfrm>
            <a:off x="6901371" y="1295400"/>
            <a:ext cx="3611880" cy="228600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5"/>
          <p:cNvSpPr/>
          <p:nvPr/>
        </p:nvSpPr>
        <p:spPr>
          <a:xfrm>
            <a:off x="6901371" y="1295400"/>
            <a:ext cx="73152" cy="2286000"/>
          </a:xfrm>
          <a:prstGeom prst="rect">
            <a:avLst/>
          </a:prstGeom>
          <a:solidFill>
            <a:srgbClr val="7B61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5"/>
          <p:cNvSpPr/>
          <p:nvPr/>
        </p:nvSpPr>
        <p:spPr>
          <a:xfrm>
            <a:off x="7221411" y="1569720"/>
            <a:ext cx="640080" cy="640080"/>
          </a:xfrm>
          <a:prstGeom prst="ellipse">
            <a:avLst/>
          </a:prstGeom>
          <a:solidFill>
            <a:srgbClr val="0F1923"/>
          </a:solidFill>
          <a:ln cap="flat" cmpd="sng" w="25400">
            <a:solidFill>
              <a:srgbClr val="7B61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62" name="Google Shape;262;p5"/>
          <p:cNvPicPr preferRelativeResize="0"/>
          <p:nvPr/>
        </p:nvPicPr>
        <p:blipFill rotWithShape="1">
          <a:blip r:embed="rId5">
            <a:alphaModFix/>
          </a:blip>
          <a:srcRect b="0" l="0" r="0" t="0"/>
          <a:stretch/>
        </p:blipFill>
        <p:spPr>
          <a:xfrm>
            <a:off x="7358571" y="1706880"/>
            <a:ext cx="365760" cy="365760"/>
          </a:xfrm>
          <a:prstGeom prst="rect">
            <a:avLst/>
          </a:prstGeom>
          <a:noFill/>
          <a:ln>
            <a:noFill/>
          </a:ln>
        </p:spPr>
      </p:pic>
      <p:sp>
        <p:nvSpPr>
          <p:cNvPr id="263" name="Google Shape;263;p5"/>
          <p:cNvSpPr/>
          <p:nvPr/>
        </p:nvSpPr>
        <p:spPr>
          <a:xfrm>
            <a:off x="7175691" y="2346960"/>
            <a:ext cx="32461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B61FF"/>
              </a:buClr>
              <a:buSzPts val="1700"/>
              <a:buFont typeface="Calibri"/>
              <a:buNone/>
            </a:pPr>
            <a:r>
              <a:rPr b="1" i="0" lang="en-US" sz="1700" u="none" cap="none" strike="noStrike">
                <a:solidFill>
                  <a:srgbClr val="7B61FF"/>
                </a:solidFill>
                <a:latin typeface="Calibri"/>
                <a:ea typeface="Calibri"/>
                <a:cs typeface="Calibri"/>
                <a:sym typeface="Calibri"/>
              </a:rPr>
              <a:t>Declarative, Not Imperative</a:t>
            </a:r>
            <a:endParaRPr b="0" i="0" sz="1700" u="none" cap="none" strike="noStrike">
              <a:solidFill>
                <a:schemeClr val="dk1"/>
              </a:solidFill>
              <a:latin typeface="Calibri"/>
              <a:ea typeface="Calibri"/>
              <a:cs typeface="Calibri"/>
              <a:sym typeface="Calibri"/>
            </a:endParaRPr>
          </a:p>
        </p:txBody>
      </p:sp>
      <p:sp>
        <p:nvSpPr>
          <p:cNvPr id="264" name="Google Shape;264;p5"/>
          <p:cNvSpPr/>
          <p:nvPr/>
        </p:nvSpPr>
        <p:spPr>
          <a:xfrm>
            <a:off x="7175691" y="2804160"/>
            <a:ext cx="3154680" cy="7315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300"/>
              <a:buFont typeface="Calibri"/>
              <a:buNone/>
            </a:pPr>
            <a:r>
              <a:rPr b="0" i="0" lang="en-US" sz="1300" u="none" cap="none" strike="noStrike">
                <a:solidFill>
                  <a:srgbClr val="FFFFFF"/>
                </a:solidFill>
                <a:latin typeface="Calibri"/>
                <a:ea typeface="Calibri"/>
                <a:cs typeface="Calibri"/>
                <a:sym typeface="Calibri"/>
              </a:rPr>
              <a:t>A system managed by GitOps must have its desired state expressed declaratively. You describe what you want, not how to get there. </a:t>
            </a:r>
            <a:endParaRPr b="0" i="0" sz="1300" u="none" cap="none" strike="noStrike">
              <a:solidFill>
                <a:schemeClr val="dk1"/>
              </a:solidFill>
              <a:latin typeface="Calibri"/>
              <a:ea typeface="Calibri"/>
              <a:cs typeface="Calibri"/>
              <a:sym typeface="Calibri"/>
            </a:endParaRPr>
          </a:p>
        </p:txBody>
      </p:sp>
      <p:sp>
        <p:nvSpPr>
          <p:cNvPr id="265" name="Google Shape;265;p5"/>
          <p:cNvSpPr/>
          <p:nvPr/>
        </p:nvSpPr>
        <p:spPr>
          <a:xfrm>
            <a:off x="1369317" y="3810000"/>
            <a:ext cx="3611880" cy="228600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5"/>
          <p:cNvSpPr/>
          <p:nvPr/>
        </p:nvSpPr>
        <p:spPr>
          <a:xfrm>
            <a:off x="1369317" y="3810000"/>
            <a:ext cx="73152" cy="2286000"/>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5"/>
          <p:cNvSpPr/>
          <p:nvPr/>
        </p:nvSpPr>
        <p:spPr>
          <a:xfrm>
            <a:off x="1689357" y="4084320"/>
            <a:ext cx="640080" cy="640080"/>
          </a:xfrm>
          <a:prstGeom prst="ellipse">
            <a:avLst/>
          </a:prstGeom>
          <a:solidFill>
            <a:srgbClr val="0F1923"/>
          </a:solidFill>
          <a:ln cap="flat" cmpd="sng" w="25400">
            <a:solidFill>
              <a:srgbClr val="00C8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68" name="Google Shape;268;p5"/>
          <p:cNvPicPr preferRelativeResize="0"/>
          <p:nvPr/>
        </p:nvPicPr>
        <p:blipFill rotWithShape="1">
          <a:blip r:embed="rId6">
            <a:alphaModFix/>
          </a:blip>
          <a:srcRect b="0" l="0" r="0" t="0"/>
          <a:stretch/>
        </p:blipFill>
        <p:spPr>
          <a:xfrm>
            <a:off x="1826517" y="4221480"/>
            <a:ext cx="365760" cy="365760"/>
          </a:xfrm>
          <a:prstGeom prst="rect">
            <a:avLst/>
          </a:prstGeom>
          <a:noFill/>
          <a:ln>
            <a:noFill/>
          </a:ln>
        </p:spPr>
      </p:pic>
      <p:sp>
        <p:nvSpPr>
          <p:cNvPr id="269" name="Google Shape;269;p5"/>
          <p:cNvSpPr/>
          <p:nvPr/>
        </p:nvSpPr>
        <p:spPr>
          <a:xfrm>
            <a:off x="1643637" y="4861560"/>
            <a:ext cx="32461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700"/>
              <a:buFont typeface="Calibri"/>
              <a:buNone/>
            </a:pPr>
            <a:r>
              <a:rPr b="1" i="0" lang="en-US" sz="1700" u="none" cap="none" strike="noStrike">
                <a:solidFill>
                  <a:srgbClr val="00C896"/>
                </a:solidFill>
                <a:latin typeface="Calibri"/>
                <a:ea typeface="Calibri"/>
                <a:cs typeface="Calibri"/>
                <a:sym typeface="Calibri"/>
              </a:rPr>
              <a:t>Pull, Don't Push</a:t>
            </a:r>
            <a:endParaRPr b="0" i="0" sz="1700" u="none" cap="none" strike="noStrike">
              <a:solidFill>
                <a:schemeClr val="dk1"/>
              </a:solidFill>
              <a:latin typeface="Calibri"/>
              <a:ea typeface="Calibri"/>
              <a:cs typeface="Calibri"/>
              <a:sym typeface="Calibri"/>
            </a:endParaRPr>
          </a:p>
        </p:txBody>
      </p:sp>
      <p:sp>
        <p:nvSpPr>
          <p:cNvPr id="270" name="Google Shape;270;p5"/>
          <p:cNvSpPr/>
          <p:nvPr/>
        </p:nvSpPr>
        <p:spPr>
          <a:xfrm>
            <a:off x="1643637" y="5318760"/>
            <a:ext cx="3154680" cy="7315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300"/>
              <a:buFont typeface="Calibri"/>
              <a:buNone/>
            </a:pPr>
            <a:r>
              <a:rPr b="0" i="0" lang="en-US" sz="1300" u="none" cap="none" strike="noStrike">
                <a:solidFill>
                  <a:srgbClr val="FFFFFF"/>
                </a:solidFill>
                <a:latin typeface="Calibri"/>
                <a:ea typeface="Calibri"/>
                <a:cs typeface="Calibri"/>
                <a:sym typeface="Calibri"/>
              </a:rPr>
              <a:t>A controller automatically pulls the desired state declarations from the source.</a:t>
            </a:r>
            <a:endParaRPr b="0" i="0" sz="1300" u="none" cap="none" strike="noStrike">
              <a:solidFill>
                <a:schemeClr val="dk1"/>
              </a:solidFill>
              <a:latin typeface="Calibri"/>
              <a:ea typeface="Calibri"/>
              <a:cs typeface="Calibri"/>
              <a:sym typeface="Calibri"/>
            </a:endParaRPr>
          </a:p>
        </p:txBody>
      </p:sp>
      <p:sp>
        <p:nvSpPr>
          <p:cNvPr id="271" name="Google Shape;271;p5"/>
          <p:cNvSpPr/>
          <p:nvPr/>
        </p:nvSpPr>
        <p:spPr>
          <a:xfrm>
            <a:off x="6899020" y="3810000"/>
            <a:ext cx="3611880" cy="228600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5"/>
          <p:cNvSpPr/>
          <p:nvPr/>
        </p:nvSpPr>
        <p:spPr>
          <a:xfrm>
            <a:off x="6899020" y="3810000"/>
            <a:ext cx="73152" cy="228600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5"/>
          <p:cNvSpPr/>
          <p:nvPr/>
        </p:nvSpPr>
        <p:spPr>
          <a:xfrm>
            <a:off x="7219060" y="4084320"/>
            <a:ext cx="640080" cy="640080"/>
          </a:xfrm>
          <a:prstGeom prst="ellipse">
            <a:avLst/>
          </a:prstGeom>
          <a:solidFill>
            <a:srgbClr val="0F1923"/>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74" name="Google Shape;274;p5"/>
          <p:cNvPicPr preferRelativeResize="0"/>
          <p:nvPr/>
        </p:nvPicPr>
        <p:blipFill rotWithShape="1">
          <a:blip r:embed="rId7">
            <a:alphaModFix/>
          </a:blip>
          <a:srcRect b="0" l="0" r="0" t="0"/>
          <a:stretch/>
        </p:blipFill>
        <p:spPr>
          <a:xfrm>
            <a:off x="7356220" y="4221480"/>
            <a:ext cx="365760" cy="365760"/>
          </a:xfrm>
          <a:prstGeom prst="rect">
            <a:avLst/>
          </a:prstGeom>
          <a:noFill/>
          <a:ln>
            <a:noFill/>
          </a:ln>
        </p:spPr>
      </p:pic>
      <p:sp>
        <p:nvSpPr>
          <p:cNvPr id="275" name="Google Shape;275;p5"/>
          <p:cNvSpPr/>
          <p:nvPr/>
        </p:nvSpPr>
        <p:spPr>
          <a:xfrm>
            <a:off x="7173340" y="4861560"/>
            <a:ext cx="32461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700"/>
              <a:buFont typeface="Calibri"/>
              <a:buNone/>
            </a:pPr>
            <a:r>
              <a:rPr b="1" i="0" lang="en-US" sz="1700" u="none" cap="none" strike="noStrike">
                <a:solidFill>
                  <a:srgbClr val="00D4FF"/>
                </a:solidFill>
                <a:latin typeface="Calibri"/>
                <a:ea typeface="Calibri"/>
                <a:cs typeface="Calibri"/>
                <a:sym typeface="Calibri"/>
              </a:rPr>
              <a:t>Continuously Reconciled</a:t>
            </a:r>
            <a:endParaRPr b="0" i="0" sz="1700" u="none" cap="none" strike="noStrike">
              <a:solidFill>
                <a:schemeClr val="dk1"/>
              </a:solidFill>
              <a:latin typeface="Calibri"/>
              <a:ea typeface="Calibri"/>
              <a:cs typeface="Calibri"/>
              <a:sym typeface="Calibri"/>
            </a:endParaRPr>
          </a:p>
        </p:txBody>
      </p:sp>
      <p:sp>
        <p:nvSpPr>
          <p:cNvPr id="276" name="Google Shape;276;p5"/>
          <p:cNvSpPr/>
          <p:nvPr/>
        </p:nvSpPr>
        <p:spPr>
          <a:xfrm>
            <a:off x="7173340" y="5318760"/>
            <a:ext cx="3154680" cy="7315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FFFFFF"/>
                </a:solidFill>
                <a:latin typeface="Calibri"/>
                <a:ea typeface="Calibri"/>
                <a:cs typeface="Calibri"/>
                <a:sym typeface="Calibri"/>
              </a:rPr>
              <a:t>Software agents continuously observe actual system state and attempt to apply the desired state.</a:t>
            </a:r>
            <a:endParaRPr b="0" i="0" sz="1300" u="none" cap="none" strike="noStrike">
              <a:solidFill>
                <a:schemeClr val="dk1"/>
              </a:solidFill>
              <a:latin typeface="Calibri"/>
              <a:ea typeface="Calibri"/>
              <a:cs typeface="Calibri"/>
              <a:sym typeface="Calibri"/>
            </a:endParaRPr>
          </a:p>
        </p:txBody>
      </p:sp>
      <p:sp>
        <p:nvSpPr>
          <p:cNvPr id="277" name="Google Shape;277;p5"/>
          <p:cNvSpPr/>
          <p:nvPr/>
        </p:nvSpPr>
        <p:spPr>
          <a:xfrm>
            <a:off x="152402" y="632460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B0C4DE"/>
                </a:solidFill>
                <a:latin typeface="Calibri"/>
                <a:ea typeface="Calibri"/>
                <a:cs typeface="Calibri"/>
                <a:sym typeface="Calibri"/>
              </a:rPr>
              <a:t>Source: https://akuity.io/blog/getting-into-gitops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282" name="Shape 282"/>
        <p:cNvGrpSpPr/>
        <p:nvPr/>
      </p:nvGrpSpPr>
      <p:grpSpPr>
        <a:xfrm>
          <a:off x="0" y="0"/>
          <a:ext cx="0" cy="0"/>
          <a:chOff x="0" y="0"/>
          <a:chExt cx="0" cy="0"/>
        </a:xfrm>
      </p:grpSpPr>
      <p:sp>
        <p:nvSpPr>
          <p:cNvPr id="283" name="Google Shape;283;p6"/>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6"/>
          <p:cNvSpPr/>
          <p:nvPr/>
        </p:nvSpPr>
        <p:spPr>
          <a:xfrm>
            <a:off x="2" y="822960"/>
            <a:ext cx="12191695" cy="36576"/>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85" name="Google Shape;285;p6"/>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286" name="Google Shape;286;p6"/>
          <p:cNvSpPr/>
          <p:nvPr/>
        </p:nvSpPr>
        <p:spPr>
          <a:xfrm>
            <a:off x="1143000" y="137160"/>
            <a:ext cx="91440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Why Teams Move to GitOps</a:t>
            </a:r>
            <a:endParaRPr b="0" i="0" sz="2800" u="none" cap="none" strike="noStrike">
              <a:solidFill>
                <a:schemeClr val="dk1"/>
              </a:solidFill>
              <a:latin typeface="Calibri"/>
              <a:ea typeface="Calibri"/>
              <a:cs typeface="Calibri"/>
              <a:sym typeface="Calibri"/>
            </a:endParaRPr>
          </a:p>
        </p:txBody>
      </p:sp>
      <p:sp>
        <p:nvSpPr>
          <p:cNvPr id="287" name="Google Shape;287;p6"/>
          <p:cNvSpPr/>
          <p:nvPr/>
        </p:nvSpPr>
        <p:spPr>
          <a:xfrm>
            <a:off x="822962" y="105156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B0C4DE"/>
              </a:buClr>
              <a:buSzPts val="1700"/>
              <a:buFont typeface="Calibri"/>
              <a:buNone/>
            </a:pPr>
            <a:r>
              <a:rPr b="0" i="1" lang="en-US" sz="1700" u="none" cap="none" strike="noStrike">
                <a:solidFill>
                  <a:srgbClr val="B0C4DE"/>
                </a:solidFill>
                <a:latin typeface="Calibri"/>
                <a:ea typeface="Calibri"/>
                <a:cs typeface="Calibri"/>
                <a:sym typeface="Calibri"/>
              </a:rPr>
              <a:t>Git isn't just storage — it becomes your audit log, your rollback button, and your safety net.</a:t>
            </a:r>
            <a:endParaRPr b="0" i="0" sz="1700" u="none" cap="none" strike="noStrike">
              <a:solidFill>
                <a:schemeClr val="dk1"/>
              </a:solidFill>
              <a:latin typeface="Calibri"/>
              <a:ea typeface="Calibri"/>
              <a:cs typeface="Calibri"/>
              <a:sym typeface="Calibri"/>
            </a:endParaRPr>
          </a:p>
        </p:txBody>
      </p:sp>
      <p:sp>
        <p:nvSpPr>
          <p:cNvPr id="288" name="Google Shape;288;p6"/>
          <p:cNvSpPr/>
          <p:nvPr/>
        </p:nvSpPr>
        <p:spPr>
          <a:xfrm>
            <a:off x="594360" y="1828800"/>
            <a:ext cx="3657600" cy="21488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6"/>
          <p:cNvSpPr/>
          <p:nvPr/>
        </p:nvSpPr>
        <p:spPr>
          <a:xfrm>
            <a:off x="594360" y="1828800"/>
            <a:ext cx="73152" cy="214884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90" name="Google Shape;290;p6"/>
          <p:cNvPicPr preferRelativeResize="0"/>
          <p:nvPr/>
        </p:nvPicPr>
        <p:blipFill rotWithShape="1">
          <a:blip r:embed="rId4">
            <a:alphaModFix/>
          </a:blip>
          <a:srcRect b="0" l="0" r="0" t="0"/>
          <a:stretch/>
        </p:blipFill>
        <p:spPr>
          <a:xfrm>
            <a:off x="868680" y="2103120"/>
            <a:ext cx="548640" cy="548640"/>
          </a:xfrm>
          <a:prstGeom prst="rect">
            <a:avLst/>
          </a:prstGeom>
          <a:noFill/>
          <a:ln>
            <a:noFill/>
          </a:ln>
        </p:spPr>
      </p:pic>
      <p:sp>
        <p:nvSpPr>
          <p:cNvPr id="291" name="Google Shape;291;p6"/>
          <p:cNvSpPr/>
          <p:nvPr/>
        </p:nvSpPr>
        <p:spPr>
          <a:xfrm>
            <a:off x="1554480" y="2103120"/>
            <a:ext cx="25603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700"/>
              <a:buFont typeface="Calibri"/>
              <a:buNone/>
            </a:pPr>
            <a:r>
              <a:rPr b="1" i="0" lang="en-US" sz="1700" u="none" cap="none" strike="noStrike">
                <a:solidFill>
                  <a:srgbClr val="00D4FF"/>
                </a:solidFill>
                <a:latin typeface="Calibri"/>
                <a:ea typeface="Calibri"/>
                <a:cs typeface="Calibri"/>
                <a:sym typeface="Calibri"/>
              </a:rPr>
              <a:t>Complete Audit Trail</a:t>
            </a:r>
            <a:endParaRPr b="0" i="0" sz="1700" u="none" cap="none" strike="noStrike">
              <a:solidFill>
                <a:schemeClr val="dk1"/>
              </a:solidFill>
              <a:latin typeface="Calibri"/>
              <a:ea typeface="Calibri"/>
              <a:cs typeface="Calibri"/>
              <a:sym typeface="Calibri"/>
            </a:endParaRPr>
          </a:p>
        </p:txBody>
      </p:sp>
      <p:sp>
        <p:nvSpPr>
          <p:cNvPr id="292" name="Google Shape;292;p6"/>
          <p:cNvSpPr/>
          <p:nvPr/>
        </p:nvSpPr>
        <p:spPr>
          <a:xfrm>
            <a:off x="868680" y="2788920"/>
            <a:ext cx="3154680" cy="10972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Calibri"/>
                <a:ea typeface="Calibri"/>
                <a:cs typeface="Calibri"/>
                <a:sym typeface="Calibri"/>
              </a:rPr>
              <a:t>Every change is a Git commit. You always know who changed what, when, and why. No guessing.</a:t>
            </a:r>
            <a:endParaRPr b="0" i="0" sz="1300" u="none" cap="none" strike="noStrike">
              <a:solidFill>
                <a:schemeClr val="lt1"/>
              </a:solidFill>
              <a:latin typeface="Calibri"/>
              <a:ea typeface="Calibri"/>
              <a:cs typeface="Calibri"/>
              <a:sym typeface="Calibri"/>
            </a:endParaRPr>
          </a:p>
        </p:txBody>
      </p:sp>
      <p:sp>
        <p:nvSpPr>
          <p:cNvPr id="293" name="Google Shape;293;p6"/>
          <p:cNvSpPr/>
          <p:nvPr/>
        </p:nvSpPr>
        <p:spPr>
          <a:xfrm>
            <a:off x="8183880" y="1828800"/>
            <a:ext cx="3657600" cy="21488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6"/>
          <p:cNvSpPr/>
          <p:nvPr/>
        </p:nvSpPr>
        <p:spPr>
          <a:xfrm>
            <a:off x="8183880" y="1828800"/>
            <a:ext cx="73152" cy="2148840"/>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95" name="Google Shape;295;p6"/>
          <p:cNvPicPr preferRelativeResize="0"/>
          <p:nvPr/>
        </p:nvPicPr>
        <p:blipFill rotWithShape="1">
          <a:blip r:embed="rId5">
            <a:alphaModFix/>
          </a:blip>
          <a:srcRect b="0" l="0" r="0" t="0"/>
          <a:stretch/>
        </p:blipFill>
        <p:spPr>
          <a:xfrm>
            <a:off x="8458200" y="2103120"/>
            <a:ext cx="548640" cy="548640"/>
          </a:xfrm>
          <a:prstGeom prst="rect">
            <a:avLst/>
          </a:prstGeom>
          <a:noFill/>
          <a:ln>
            <a:noFill/>
          </a:ln>
        </p:spPr>
      </p:pic>
      <p:sp>
        <p:nvSpPr>
          <p:cNvPr id="296" name="Google Shape;296;p6"/>
          <p:cNvSpPr/>
          <p:nvPr/>
        </p:nvSpPr>
        <p:spPr>
          <a:xfrm>
            <a:off x="9144000" y="2103120"/>
            <a:ext cx="25603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700"/>
              <a:buFont typeface="Calibri"/>
              <a:buNone/>
            </a:pPr>
            <a:r>
              <a:rPr b="1" i="0" lang="en-US" sz="1700" u="none" cap="none" strike="noStrike">
                <a:solidFill>
                  <a:srgbClr val="00C896"/>
                </a:solidFill>
                <a:latin typeface="Calibri"/>
                <a:ea typeface="Calibri"/>
                <a:cs typeface="Calibri"/>
                <a:sym typeface="Calibri"/>
              </a:rPr>
              <a:t>Easy Rollbacks</a:t>
            </a:r>
            <a:endParaRPr b="0" i="0" sz="1700" u="none" cap="none" strike="noStrike">
              <a:solidFill>
                <a:schemeClr val="dk1"/>
              </a:solidFill>
              <a:latin typeface="Calibri"/>
              <a:ea typeface="Calibri"/>
              <a:cs typeface="Calibri"/>
              <a:sym typeface="Calibri"/>
            </a:endParaRPr>
          </a:p>
        </p:txBody>
      </p:sp>
      <p:sp>
        <p:nvSpPr>
          <p:cNvPr id="297" name="Google Shape;297;p6"/>
          <p:cNvSpPr/>
          <p:nvPr/>
        </p:nvSpPr>
        <p:spPr>
          <a:xfrm>
            <a:off x="8458200" y="2788920"/>
            <a:ext cx="3154680" cy="10972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Calibri"/>
                <a:ea typeface="Calibri"/>
                <a:cs typeface="Calibri"/>
                <a:sym typeface="Calibri"/>
              </a:rPr>
              <a:t>Something broke? Revert the commit. The cluster syncs it back to the previous state. No need to re-run pipelines.</a:t>
            </a:r>
            <a:endParaRPr b="0" i="0" sz="1300" u="none" cap="none" strike="noStrike">
              <a:solidFill>
                <a:schemeClr val="lt1"/>
              </a:solidFill>
              <a:latin typeface="Calibri"/>
              <a:ea typeface="Calibri"/>
              <a:cs typeface="Calibri"/>
              <a:sym typeface="Calibri"/>
            </a:endParaRPr>
          </a:p>
        </p:txBody>
      </p:sp>
      <p:sp>
        <p:nvSpPr>
          <p:cNvPr id="298" name="Google Shape;298;p6"/>
          <p:cNvSpPr/>
          <p:nvPr/>
        </p:nvSpPr>
        <p:spPr>
          <a:xfrm>
            <a:off x="594360" y="4160520"/>
            <a:ext cx="3657600" cy="21488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6"/>
          <p:cNvSpPr/>
          <p:nvPr/>
        </p:nvSpPr>
        <p:spPr>
          <a:xfrm>
            <a:off x="594360" y="4160520"/>
            <a:ext cx="73152" cy="2148840"/>
          </a:xfrm>
          <a:prstGeom prst="rect">
            <a:avLst/>
          </a:prstGeom>
          <a:solidFill>
            <a:srgbClr val="00C8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00" name="Google Shape;300;p6"/>
          <p:cNvPicPr preferRelativeResize="0"/>
          <p:nvPr/>
        </p:nvPicPr>
        <p:blipFill rotWithShape="1">
          <a:blip r:embed="rId6">
            <a:alphaModFix/>
          </a:blip>
          <a:srcRect b="0" l="0" r="0" t="0"/>
          <a:stretch/>
        </p:blipFill>
        <p:spPr>
          <a:xfrm>
            <a:off x="868680" y="4434840"/>
            <a:ext cx="548640" cy="548640"/>
          </a:xfrm>
          <a:prstGeom prst="rect">
            <a:avLst/>
          </a:prstGeom>
          <a:noFill/>
          <a:ln>
            <a:noFill/>
          </a:ln>
        </p:spPr>
      </p:pic>
      <p:sp>
        <p:nvSpPr>
          <p:cNvPr id="301" name="Google Shape;301;p6"/>
          <p:cNvSpPr/>
          <p:nvPr/>
        </p:nvSpPr>
        <p:spPr>
          <a:xfrm>
            <a:off x="1554480" y="4434840"/>
            <a:ext cx="25603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C896"/>
              </a:buClr>
              <a:buSzPts val="1700"/>
              <a:buFont typeface="Calibri"/>
              <a:buNone/>
            </a:pPr>
            <a:r>
              <a:rPr b="1" i="0" lang="en-US" sz="1700" u="none" cap="none" strike="noStrike">
                <a:solidFill>
                  <a:srgbClr val="00C896"/>
                </a:solidFill>
                <a:latin typeface="Calibri"/>
                <a:ea typeface="Calibri"/>
                <a:cs typeface="Calibri"/>
                <a:sym typeface="Calibri"/>
              </a:rPr>
              <a:t>Improved Security</a:t>
            </a:r>
            <a:endParaRPr b="0" i="0" sz="1700" u="none" cap="none" strike="noStrike">
              <a:solidFill>
                <a:schemeClr val="dk1"/>
              </a:solidFill>
              <a:latin typeface="Calibri"/>
              <a:ea typeface="Calibri"/>
              <a:cs typeface="Calibri"/>
              <a:sym typeface="Calibri"/>
            </a:endParaRPr>
          </a:p>
        </p:txBody>
      </p:sp>
      <p:sp>
        <p:nvSpPr>
          <p:cNvPr id="302" name="Google Shape;302;p6"/>
          <p:cNvSpPr/>
          <p:nvPr/>
        </p:nvSpPr>
        <p:spPr>
          <a:xfrm>
            <a:off x="868680" y="5120640"/>
            <a:ext cx="3154680" cy="10972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300"/>
              <a:buFont typeface="Calibri"/>
              <a:buNone/>
            </a:pPr>
            <a:r>
              <a:rPr b="0" i="0" lang="en-US" sz="1300" u="none" cap="none" strike="noStrike">
                <a:solidFill>
                  <a:srgbClr val="FFFFFF"/>
                </a:solidFill>
                <a:latin typeface="Calibri"/>
                <a:ea typeface="Calibri"/>
                <a:cs typeface="Calibri"/>
                <a:sym typeface="Calibri"/>
              </a:rPr>
              <a:t>The GitOps agent runs inside the cluster and pulls from Git. CI/CD never needs cluster credentials. Huge security win.</a:t>
            </a:r>
            <a:endParaRPr b="0" i="0" sz="1300" u="none" cap="none" strike="noStrike">
              <a:solidFill>
                <a:schemeClr val="dk1"/>
              </a:solidFill>
              <a:latin typeface="Calibri"/>
              <a:ea typeface="Calibri"/>
              <a:cs typeface="Calibri"/>
              <a:sym typeface="Calibri"/>
            </a:endParaRPr>
          </a:p>
        </p:txBody>
      </p:sp>
      <p:sp>
        <p:nvSpPr>
          <p:cNvPr id="303" name="Google Shape;303;p6"/>
          <p:cNvSpPr/>
          <p:nvPr/>
        </p:nvSpPr>
        <p:spPr>
          <a:xfrm>
            <a:off x="4389120" y="4160520"/>
            <a:ext cx="3657600" cy="21488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6"/>
          <p:cNvSpPr/>
          <p:nvPr/>
        </p:nvSpPr>
        <p:spPr>
          <a:xfrm>
            <a:off x="4389120" y="4160520"/>
            <a:ext cx="73152" cy="2148840"/>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05" name="Google Shape;305;p6"/>
          <p:cNvPicPr preferRelativeResize="0"/>
          <p:nvPr/>
        </p:nvPicPr>
        <p:blipFill rotWithShape="1">
          <a:blip r:embed="rId7">
            <a:alphaModFix/>
          </a:blip>
          <a:srcRect b="0" l="0" r="0" t="0"/>
          <a:stretch/>
        </p:blipFill>
        <p:spPr>
          <a:xfrm>
            <a:off x="4663440" y="4434840"/>
            <a:ext cx="548640" cy="548640"/>
          </a:xfrm>
          <a:prstGeom prst="rect">
            <a:avLst/>
          </a:prstGeom>
          <a:noFill/>
          <a:ln>
            <a:noFill/>
          </a:ln>
        </p:spPr>
      </p:pic>
      <p:sp>
        <p:nvSpPr>
          <p:cNvPr id="306" name="Google Shape;306;p6"/>
          <p:cNvSpPr/>
          <p:nvPr/>
        </p:nvSpPr>
        <p:spPr>
          <a:xfrm>
            <a:off x="5349240" y="4434840"/>
            <a:ext cx="25603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D4FF"/>
              </a:buClr>
              <a:buSzPts val="1700"/>
              <a:buFont typeface="Calibri"/>
              <a:buNone/>
            </a:pPr>
            <a:r>
              <a:rPr b="1" i="0" lang="en-US" sz="1700" u="none" cap="none" strike="noStrike">
                <a:solidFill>
                  <a:srgbClr val="00D4FF"/>
                </a:solidFill>
                <a:latin typeface="Calibri"/>
                <a:ea typeface="Calibri"/>
                <a:cs typeface="Calibri"/>
                <a:sym typeface="Calibri"/>
              </a:rPr>
              <a:t>Consistency Across Environments</a:t>
            </a:r>
            <a:endParaRPr b="0" i="0" sz="1700" u="none" cap="none" strike="noStrike">
              <a:solidFill>
                <a:schemeClr val="dk1"/>
              </a:solidFill>
              <a:latin typeface="Calibri"/>
              <a:ea typeface="Calibri"/>
              <a:cs typeface="Calibri"/>
              <a:sym typeface="Calibri"/>
            </a:endParaRPr>
          </a:p>
        </p:txBody>
      </p:sp>
      <p:sp>
        <p:nvSpPr>
          <p:cNvPr id="307" name="Google Shape;307;p6"/>
          <p:cNvSpPr/>
          <p:nvPr/>
        </p:nvSpPr>
        <p:spPr>
          <a:xfrm>
            <a:off x="4663440" y="5120640"/>
            <a:ext cx="3154680" cy="10972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300"/>
              <a:buFont typeface="Calibri"/>
              <a:buNone/>
            </a:pPr>
            <a:r>
              <a:rPr b="0" i="0" lang="en-US" sz="1300" u="none" cap="none" strike="noStrike">
                <a:solidFill>
                  <a:srgbClr val="FFFFFF"/>
                </a:solidFill>
                <a:latin typeface="Calibri"/>
                <a:ea typeface="Calibri"/>
                <a:cs typeface="Calibri"/>
                <a:sym typeface="Calibri"/>
              </a:rPr>
              <a:t>All environments deploy from the same declarative source. Same configs, same process, consistent everywhere.</a:t>
            </a:r>
            <a:endParaRPr b="0" i="0" sz="1300" u="none" cap="none" strike="noStrike">
              <a:solidFill>
                <a:schemeClr val="dk1"/>
              </a:solidFill>
              <a:latin typeface="Calibri"/>
              <a:ea typeface="Calibri"/>
              <a:cs typeface="Calibri"/>
              <a:sym typeface="Calibri"/>
            </a:endParaRPr>
          </a:p>
        </p:txBody>
      </p:sp>
      <p:sp>
        <p:nvSpPr>
          <p:cNvPr id="308" name="Google Shape;308;p6"/>
          <p:cNvSpPr/>
          <p:nvPr/>
        </p:nvSpPr>
        <p:spPr>
          <a:xfrm>
            <a:off x="152402" y="6324600"/>
            <a:ext cx="10545775"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B0C4DE"/>
                </a:solidFill>
                <a:latin typeface="Calibri"/>
                <a:ea typeface="Calibri"/>
                <a:cs typeface="Calibri"/>
                <a:sym typeface="Calibri"/>
              </a:rPr>
              <a:t>Sources: opengitops.dev · gitops.tech · cncf.io/blog · about.gitlab.com/topics/gitops</a:t>
            </a:r>
            <a:endParaRPr b="0" i="1" sz="1100" u="none" cap="none" strike="noStrike">
              <a:solidFill>
                <a:srgbClr val="B0C4DE"/>
              </a:solidFill>
              <a:latin typeface="Calibri"/>
              <a:ea typeface="Calibri"/>
              <a:cs typeface="Calibri"/>
              <a:sym typeface="Calibri"/>
            </a:endParaRPr>
          </a:p>
        </p:txBody>
      </p:sp>
      <p:sp>
        <p:nvSpPr>
          <p:cNvPr id="309" name="Google Shape;309;p6"/>
          <p:cNvSpPr/>
          <p:nvPr/>
        </p:nvSpPr>
        <p:spPr>
          <a:xfrm>
            <a:off x="4389120" y="1828800"/>
            <a:ext cx="3657600" cy="21488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a:off x="4389120" y="1828800"/>
            <a:ext cx="73152" cy="2148840"/>
          </a:xfrm>
          <a:prstGeom prst="rect">
            <a:avLst/>
          </a:prstGeom>
          <a:solidFill>
            <a:srgbClr val="A85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11" name="Google Shape;311;p6"/>
          <p:cNvPicPr preferRelativeResize="0"/>
          <p:nvPr/>
        </p:nvPicPr>
        <p:blipFill rotWithShape="1">
          <a:blip r:embed="rId8">
            <a:alphaModFix/>
          </a:blip>
          <a:srcRect b="0" l="0" r="0" t="0"/>
          <a:stretch/>
        </p:blipFill>
        <p:spPr>
          <a:xfrm>
            <a:off x="4663440" y="2103120"/>
            <a:ext cx="548640" cy="548640"/>
          </a:xfrm>
          <a:prstGeom prst="rect">
            <a:avLst/>
          </a:prstGeom>
          <a:noFill/>
          <a:ln>
            <a:noFill/>
          </a:ln>
        </p:spPr>
      </p:pic>
      <p:sp>
        <p:nvSpPr>
          <p:cNvPr id="312" name="Google Shape;312;p6"/>
          <p:cNvSpPr/>
          <p:nvPr/>
        </p:nvSpPr>
        <p:spPr>
          <a:xfrm>
            <a:off x="5349240" y="2103120"/>
            <a:ext cx="25603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855F7"/>
              </a:buClr>
              <a:buSzPts val="1700"/>
              <a:buFont typeface="Calibri"/>
              <a:buNone/>
            </a:pPr>
            <a:r>
              <a:rPr b="1" i="0" lang="en-US" sz="1700" u="none" cap="none" strike="noStrike">
                <a:solidFill>
                  <a:srgbClr val="A855F7"/>
                </a:solidFill>
                <a:latin typeface="Calibri"/>
                <a:ea typeface="Calibri"/>
                <a:cs typeface="Calibri"/>
                <a:sym typeface="Calibri"/>
              </a:rPr>
              <a:t>Automated Drift Correction</a:t>
            </a:r>
            <a:endParaRPr b="0" i="0" sz="1700" u="none" cap="none" strike="noStrike">
              <a:solidFill>
                <a:schemeClr val="dk1"/>
              </a:solidFill>
              <a:latin typeface="Calibri"/>
              <a:ea typeface="Calibri"/>
              <a:cs typeface="Calibri"/>
              <a:sym typeface="Calibri"/>
            </a:endParaRPr>
          </a:p>
        </p:txBody>
      </p:sp>
      <p:sp>
        <p:nvSpPr>
          <p:cNvPr id="313" name="Google Shape;313;p6"/>
          <p:cNvSpPr/>
          <p:nvPr/>
        </p:nvSpPr>
        <p:spPr>
          <a:xfrm>
            <a:off x="4663440" y="2788920"/>
            <a:ext cx="3154680" cy="10972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sp>
        <p:nvSpPr>
          <p:cNvPr id="314" name="Google Shape;314;p6"/>
          <p:cNvSpPr/>
          <p:nvPr/>
        </p:nvSpPr>
        <p:spPr>
          <a:xfrm>
            <a:off x="4729049" y="2788920"/>
            <a:ext cx="3154680" cy="10972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Calibri"/>
                <a:ea typeface="Calibri"/>
                <a:cs typeface="Calibri"/>
                <a:sym typeface="Calibri"/>
              </a:rPr>
              <a:t>If someone changes the cluster manually, the agent detects the drift and syncs it back to match Git. Every time.</a:t>
            </a:r>
            <a:endParaRPr b="0" i="0" sz="1300" u="none" cap="none" strike="noStrike">
              <a:solidFill>
                <a:schemeClr val="lt1"/>
              </a:solidFill>
              <a:latin typeface="Calibri"/>
              <a:ea typeface="Calibri"/>
              <a:cs typeface="Calibri"/>
              <a:sym typeface="Calibri"/>
            </a:endParaRPr>
          </a:p>
        </p:txBody>
      </p:sp>
      <p:sp>
        <p:nvSpPr>
          <p:cNvPr id="315" name="Google Shape;315;p6"/>
          <p:cNvSpPr/>
          <p:nvPr/>
        </p:nvSpPr>
        <p:spPr>
          <a:xfrm>
            <a:off x="8183880" y="4160520"/>
            <a:ext cx="3657600" cy="2148840"/>
          </a:xfrm>
          <a:prstGeom prst="rect">
            <a:avLst/>
          </a:prstGeom>
          <a:solidFill>
            <a:srgbClr val="1A2840"/>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6"/>
          <p:cNvSpPr/>
          <p:nvPr/>
        </p:nvSpPr>
        <p:spPr>
          <a:xfrm>
            <a:off x="8183880" y="4160520"/>
            <a:ext cx="73152" cy="2148840"/>
          </a:xfrm>
          <a:prstGeom prst="rect">
            <a:avLst/>
          </a:prstGeom>
          <a:solidFill>
            <a:srgbClr val="A85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17" name="Google Shape;317;p6"/>
          <p:cNvPicPr preferRelativeResize="0"/>
          <p:nvPr/>
        </p:nvPicPr>
        <p:blipFill rotWithShape="1">
          <a:blip r:embed="rId9">
            <a:alphaModFix/>
          </a:blip>
          <a:srcRect b="0" l="0" r="0" t="0"/>
          <a:stretch/>
        </p:blipFill>
        <p:spPr>
          <a:xfrm>
            <a:off x="8458200" y="4434840"/>
            <a:ext cx="548640" cy="548640"/>
          </a:xfrm>
          <a:prstGeom prst="rect">
            <a:avLst/>
          </a:prstGeom>
          <a:noFill/>
          <a:ln>
            <a:noFill/>
          </a:ln>
        </p:spPr>
      </p:pic>
      <p:sp>
        <p:nvSpPr>
          <p:cNvPr id="318" name="Google Shape;318;p6"/>
          <p:cNvSpPr/>
          <p:nvPr/>
        </p:nvSpPr>
        <p:spPr>
          <a:xfrm>
            <a:off x="9144000" y="4434840"/>
            <a:ext cx="256032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855F7"/>
              </a:buClr>
              <a:buSzPts val="1700"/>
              <a:buFont typeface="Calibri"/>
              <a:buNone/>
            </a:pPr>
            <a:r>
              <a:rPr b="1" i="0" lang="en-US" sz="1700" u="none" cap="none" strike="noStrike">
                <a:solidFill>
                  <a:srgbClr val="A855F7"/>
                </a:solidFill>
                <a:latin typeface="Calibri"/>
                <a:ea typeface="Calibri"/>
                <a:cs typeface="Calibri"/>
                <a:sym typeface="Calibri"/>
              </a:rPr>
              <a:t>Faster Reliable Deployments</a:t>
            </a:r>
            <a:endParaRPr b="0" i="0" sz="1700" u="none" cap="none" strike="noStrike">
              <a:solidFill>
                <a:schemeClr val="dk1"/>
              </a:solidFill>
              <a:latin typeface="Calibri"/>
              <a:ea typeface="Calibri"/>
              <a:cs typeface="Calibri"/>
              <a:sym typeface="Calibri"/>
            </a:endParaRPr>
          </a:p>
        </p:txBody>
      </p:sp>
      <p:sp>
        <p:nvSpPr>
          <p:cNvPr id="319" name="Google Shape;319;p6"/>
          <p:cNvSpPr/>
          <p:nvPr/>
        </p:nvSpPr>
        <p:spPr>
          <a:xfrm>
            <a:off x="8458200" y="5120640"/>
            <a:ext cx="3154680" cy="10972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300"/>
              <a:buFont typeface="Calibri"/>
              <a:buNone/>
            </a:pPr>
            <a:r>
              <a:rPr b="0" i="0" lang="en-US" sz="1300" u="none" cap="none" strike="noStrike">
                <a:solidFill>
                  <a:srgbClr val="FFFFFF"/>
                </a:solidFill>
                <a:latin typeface="Calibri"/>
                <a:ea typeface="Calibri"/>
                <a:cs typeface="Calibri"/>
                <a:sym typeface="Calibri"/>
              </a:rPr>
              <a:t>Changes flow through Git. Reviewed, approved and applied automatically. Fewer manual steps, fewer errors, faster releases.</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324" name="Shape 324"/>
        <p:cNvGrpSpPr/>
        <p:nvPr/>
      </p:nvGrpSpPr>
      <p:grpSpPr>
        <a:xfrm>
          <a:off x="0" y="0"/>
          <a:ext cx="0" cy="0"/>
          <a:chOff x="0" y="0"/>
          <a:chExt cx="0" cy="0"/>
        </a:xfrm>
      </p:grpSpPr>
      <p:sp>
        <p:nvSpPr>
          <p:cNvPr id="325" name="Google Shape;325;p7"/>
          <p:cNvSpPr/>
          <p:nvPr/>
        </p:nvSpPr>
        <p:spPr>
          <a:xfrm>
            <a:off x="2" y="0"/>
            <a:ext cx="12191695" cy="68580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7"/>
          <p:cNvSpPr/>
          <p:nvPr/>
        </p:nvSpPr>
        <p:spPr>
          <a:xfrm>
            <a:off x="1" y="685800"/>
            <a:ext cx="12191695" cy="36576"/>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327" name="Google Shape;327;p7"/>
          <p:cNvPicPr preferRelativeResize="0"/>
          <p:nvPr/>
        </p:nvPicPr>
        <p:blipFill rotWithShape="1">
          <a:blip r:embed="rId3">
            <a:alphaModFix/>
          </a:blip>
          <a:srcRect b="0" l="0" r="0" t="0"/>
          <a:stretch/>
        </p:blipFill>
        <p:spPr>
          <a:xfrm>
            <a:off x="548640" y="182880"/>
            <a:ext cx="457200" cy="457200"/>
          </a:xfrm>
          <a:prstGeom prst="rect">
            <a:avLst/>
          </a:prstGeom>
          <a:noFill/>
          <a:ln>
            <a:noFill/>
          </a:ln>
        </p:spPr>
      </p:pic>
      <p:sp>
        <p:nvSpPr>
          <p:cNvPr id="328" name="Google Shape;328;p7"/>
          <p:cNvSpPr/>
          <p:nvPr/>
        </p:nvSpPr>
        <p:spPr>
          <a:xfrm>
            <a:off x="1143000" y="137160"/>
            <a:ext cx="91440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Argo CD Basics</a:t>
            </a:r>
            <a:endParaRPr b="0" i="0" sz="2800" u="none" cap="none" strike="noStrike">
              <a:solidFill>
                <a:schemeClr val="dk1"/>
              </a:solidFill>
              <a:latin typeface="Calibri"/>
              <a:ea typeface="Calibri"/>
              <a:cs typeface="Calibri"/>
              <a:sym typeface="Calibri"/>
            </a:endParaRPr>
          </a:p>
        </p:txBody>
      </p:sp>
      <p:pic>
        <p:nvPicPr>
          <p:cNvPr id="329" name="Google Shape;329;p7"/>
          <p:cNvPicPr preferRelativeResize="0"/>
          <p:nvPr/>
        </p:nvPicPr>
        <p:blipFill rotWithShape="1">
          <a:blip r:embed="rId4">
            <a:alphaModFix/>
          </a:blip>
          <a:srcRect b="0" l="0" r="0" t="0"/>
          <a:stretch/>
        </p:blipFill>
        <p:spPr>
          <a:xfrm>
            <a:off x="619771" y="838200"/>
            <a:ext cx="10952152" cy="586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334" name="Shape 334"/>
        <p:cNvGrpSpPr/>
        <p:nvPr/>
      </p:nvGrpSpPr>
      <p:grpSpPr>
        <a:xfrm>
          <a:off x="0" y="0"/>
          <a:ext cx="0" cy="0"/>
          <a:chOff x="0" y="0"/>
          <a:chExt cx="0" cy="0"/>
        </a:xfrm>
      </p:grpSpPr>
      <p:sp>
        <p:nvSpPr>
          <p:cNvPr id="335" name="Google Shape;335;p21"/>
          <p:cNvSpPr/>
          <p:nvPr/>
        </p:nvSpPr>
        <p:spPr>
          <a:xfrm>
            <a:off x="2" y="0"/>
            <a:ext cx="12191695" cy="822960"/>
          </a:xfrm>
          <a:prstGeom prst="rect">
            <a:avLst/>
          </a:prstGeom>
          <a:solidFill>
            <a:srgbClr val="1A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1"/>
          <p:cNvSpPr/>
          <p:nvPr/>
        </p:nvSpPr>
        <p:spPr>
          <a:xfrm>
            <a:off x="2" y="822960"/>
            <a:ext cx="12191695" cy="36576"/>
          </a:xfrm>
          <a:prstGeom prst="rect">
            <a:avLst/>
          </a:prstGeom>
          <a:solidFill>
            <a:srgbClr val="00D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1"/>
          <p:cNvSpPr/>
          <p:nvPr/>
        </p:nvSpPr>
        <p:spPr>
          <a:xfrm>
            <a:off x="1143000" y="137160"/>
            <a:ext cx="9144000" cy="5486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Argo CD – 4 Features Worth Knowing</a:t>
            </a:r>
            <a:endParaRPr b="0" i="0" sz="2800" u="none" cap="none" strike="noStrike">
              <a:solidFill>
                <a:schemeClr val="dk1"/>
              </a:solidFill>
              <a:latin typeface="Calibri"/>
              <a:ea typeface="Calibri"/>
              <a:cs typeface="Calibri"/>
              <a:sym typeface="Calibri"/>
            </a:endParaRPr>
          </a:p>
        </p:txBody>
      </p:sp>
      <p:sp>
        <p:nvSpPr>
          <p:cNvPr id="338" name="Google Shape;338;p21"/>
          <p:cNvSpPr/>
          <p:nvPr/>
        </p:nvSpPr>
        <p:spPr>
          <a:xfrm>
            <a:off x="8782444" y="1566344"/>
            <a:ext cx="3223200" cy="4389000"/>
          </a:xfrm>
          <a:prstGeom prst="rect">
            <a:avLst/>
          </a:prstGeom>
          <a:solidFill>
            <a:srgbClr val="1A2840"/>
          </a:solidFill>
          <a:ln cap="flat" cmpd="sng" w="25400">
            <a:solidFill>
              <a:srgbClr val="00D4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1"/>
          <p:cNvSpPr/>
          <p:nvPr/>
        </p:nvSpPr>
        <p:spPr>
          <a:xfrm>
            <a:off x="8858705" y="1749224"/>
            <a:ext cx="3246120" cy="36576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B61FF"/>
              </a:buClr>
              <a:buSzPts val="1300"/>
              <a:buFont typeface="Calibri"/>
              <a:buNone/>
            </a:pPr>
            <a:r>
              <a:rPr b="1" i="0" lang="en-US" sz="2000" u="none" cap="none" strike="noStrike">
                <a:solidFill>
                  <a:srgbClr val="7B61FF"/>
                </a:solidFill>
                <a:latin typeface="Calibri"/>
                <a:ea typeface="Calibri"/>
                <a:cs typeface="Calibri"/>
                <a:sym typeface="Calibri"/>
              </a:rPr>
              <a:t>WHO  USES  IT</a:t>
            </a:r>
            <a:endParaRPr b="0" i="0" sz="2000" u="none" cap="none" strike="noStrike">
              <a:solidFill>
                <a:schemeClr val="dk1"/>
              </a:solidFill>
              <a:latin typeface="Calibri"/>
              <a:ea typeface="Calibri"/>
              <a:cs typeface="Calibri"/>
              <a:sym typeface="Calibri"/>
            </a:endParaRPr>
          </a:p>
        </p:txBody>
      </p:sp>
      <p:sp>
        <p:nvSpPr>
          <p:cNvPr id="340" name="Google Shape;340;p21"/>
          <p:cNvSpPr/>
          <p:nvPr/>
        </p:nvSpPr>
        <p:spPr>
          <a:xfrm>
            <a:off x="8858707" y="2639024"/>
            <a:ext cx="3246000" cy="129581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Nearly 60% </a:t>
            </a:r>
            <a:endParaRPr b="1" i="0" sz="26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of surveyed </a:t>
            </a:r>
            <a:endParaRPr b="1" i="0" sz="26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600"/>
              <a:buFont typeface="Calibri"/>
              <a:buNone/>
            </a:pPr>
            <a:r>
              <a:rPr b="1" i="0" lang="en-US" sz="2600" u="none" cap="none" strike="noStrike">
                <a:solidFill>
                  <a:srgbClr val="FFFFFF"/>
                </a:solidFill>
                <a:latin typeface="Calibri"/>
                <a:ea typeface="Calibri"/>
                <a:cs typeface="Calibri"/>
                <a:sym typeface="Calibri"/>
              </a:rPr>
              <a:t>Kubernetes Clusters</a:t>
            </a:r>
            <a:endParaRPr b="0" i="0" sz="2600" u="none" cap="none" strike="noStrike">
              <a:solidFill>
                <a:schemeClr val="dk1"/>
              </a:solidFill>
              <a:latin typeface="Calibri"/>
              <a:ea typeface="Calibri"/>
              <a:cs typeface="Calibri"/>
              <a:sym typeface="Calibri"/>
            </a:endParaRPr>
          </a:p>
        </p:txBody>
      </p:sp>
      <p:sp>
        <p:nvSpPr>
          <p:cNvPr id="341" name="Google Shape;341;p21"/>
          <p:cNvSpPr/>
          <p:nvPr/>
        </p:nvSpPr>
        <p:spPr>
          <a:xfrm>
            <a:off x="8858707" y="3746787"/>
            <a:ext cx="3246000" cy="64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D4FF"/>
              </a:buClr>
              <a:buSzPts val="2600"/>
              <a:buFont typeface="Calibri"/>
              <a:buNone/>
            </a:pPr>
            <a:r>
              <a:rPr b="1" i="0" lang="en-US" sz="2600" u="none" cap="none" strike="noStrike">
                <a:solidFill>
                  <a:srgbClr val="00D4FF"/>
                </a:solidFill>
                <a:latin typeface="Calibri"/>
                <a:ea typeface="Calibri"/>
                <a:cs typeface="Calibri"/>
                <a:sym typeface="Calibri"/>
              </a:rPr>
              <a:t>use ARGO CD</a:t>
            </a:r>
            <a:endParaRPr b="0" i="0" sz="2600" u="none" cap="none" strike="noStrike">
              <a:solidFill>
                <a:schemeClr val="dk1"/>
              </a:solidFill>
              <a:latin typeface="Calibri"/>
              <a:ea typeface="Calibri"/>
              <a:cs typeface="Calibri"/>
              <a:sym typeface="Calibri"/>
            </a:endParaRPr>
          </a:p>
        </p:txBody>
      </p:sp>
      <p:cxnSp>
        <p:nvCxnSpPr>
          <p:cNvPr id="342" name="Google Shape;342;p21"/>
          <p:cNvCxnSpPr/>
          <p:nvPr/>
        </p:nvCxnSpPr>
        <p:spPr>
          <a:xfrm>
            <a:off x="9315901" y="4379617"/>
            <a:ext cx="2240400" cy="0"/>
          </a:xfrm>
          <a:prstGeom prst="straightConnector1">
            <a:avLst/>
          </a:prstGeom>
          <a:noFill/>
          <a:ln cap="flat" cmpd="sng" w="12700">
            <a:solidFill>
              <a:srgbClr val="2A4060"/>
            </a:solidFill>
            <a:prstDash val="solid"/>
            <a:round/>
            <a:headEnd len="sm" w="sm" type="none"/>
            <a:tailEnd len="sm" w="sm" type="none"/>
          </a:ln>
        </p:spPr>
      </p:cxnSp>
      <p:sp>
        <p:nvSpPr>
          <p:cNvPr id="343" name="Google Shape;343;p21"/>
          <p:cNvSpPr/>
          <p:nvPr/>
        </p:nvSpPr>
        <p:spPr>
          <a:xfrm>
            <a:off x="8858644" y="4437564"/>
            <a:ext cx="32460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0C4DE"/>
              </a:buClr>
              <a:buSzPts val="1300"/>
              <a:buFont typeface="Calibri"/>
              <a:buNone/>
            </a:pPr>
            <a:r>
              <a:rPr b="0" i="0" lang="en-US" sz="1300" u="none" cap="none" strike="noStrike">
                <a:solidFill>
                  <a:srgbClr val="B0C4DE"/>
                </a:solidFill>
                <a:latin typeface="Calibri"/>
                <a:ea typeface="Calibri"/>
                <a:cs typeface="Calibri"/>
                <a:sym typeface="Calibri"/>
              </a:rPr>
              <a:t>CNCF graduated project</a:t>
            </a:r>
            <a:endParaRPr b="0" i="0" sz="1300" u="none" cap="none" strike="noStrike">
              <a:solidFill>
                <a:schemeClr val="dk1"/>
              </a:solidFill>
              <a:latin typeface="Calibri"/>
              <a:ea typeface="Calibri"/>
              <a:cs typeface="Calibri"/>
              <a:sym typeface="Calibri"/>
            </a:endParaRPr>
          </a:p>
        </p:txBody>
      </p:sp>
      <p:sp>
        <p:nvSpPr>
          <p:cNvPr id="344" name="Google Shape;344;p21"/>
          <p:cNvSpPr/>
          <p:nvPr/>
        </p:nvSpPr>
        <p:spPr>
          <a:xfrm>
            <a:off x="8904425" y="4949624"/>
            <a:ext cx="3002219" cy="777240"/>
          </a:xfrm>
          <a:prstGeom prst="rect">
            <a:avLst/>
          </a:prstGeom>
          <a:solidFill>
            <a:srgbClr val="0F1923"/>
          </a:solidFill>
          <a:ln cap="flat" cmpd="sng" w="12700">
            <a:solidFill>
              <a:srgbClr val="2A4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1"/>
          <p:cNvSpPr/>
          <p:nvPr/>
        </p:nvSpPr>
        <p:spPr>
          <a:xfrm>
            <a:off x="8904425" y="4995344"/>
            <a:ext cx="3154680" cy="3200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607D8B"/>
              </a:buClr>
              <a:buSzPts val="1100"/>
              <a:buFont typeface="Calibri"/>
              <a:buNone/>
            </a:pPr>
            <a:r>
              <a:rPr b="0" i="0" lang="en-US" sz="1300" u="none" cap="none" strike="noStrike">
                <a:solidFill>
                  <a:srgbClr val="B0C4DE"/>
                </a:solidFill>
                <a:latin typeface="Calibri"/>
                <a:ea typeface="Calibri"/>
                <a:cs typeface="Calibri"/>
                <a:sym typeface="Calibri"/>
              </a:rPr>
              <a:t>Red Hat  ·  IBM  ·  Intuit</a:t>
            </a:r>
            <a:endParaRPr b="0" i="0" sz="1300" u="none" cap="none" strike="noStrike">
              <a:solidFill>
                <a:srgbClr val="B0C4DE"/>
              </a:solidFill>
              <a:latin typeface="Calibri"/>
              <a:ea typeface="Calibri"/>
              <a:cs typeface="Calibri"/>
              <a:sym typeface="Calibri"/>
            </a:endParaRPr>
          </a:p>
        </p:txBody>
      </p:sp>
      <p:sp>
        <p:nvSpPr>
          <p:cNvPr id="346" name="Google Shape;346;p21"/>
          <p:cNvSpPr/>
          <p:nvPr/>
        </p:nvSpPr>
        <p:spPr>
          <a:xfrm>
            <a:off x="8435520" y="5315384"/>
            <a:ext cx="3154680" cy="3200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607D8B"/>
              </a:buClr>
              <a:buSzPts val="1100"/>
              <a:buFont typeface="Calibri"/>
              <a:buNone/>
            </a:pPr>
            <a:r>
              <a:t/>
            </a:r>
            <a:endParaRPr b="0" i="0" sz="1100" u="none" cap="none" strike="noStrike">
              <a:solidFill>
                <a:schemeClr val="dk1"/>
              </a:solidFill>
              <a:latin typeface="Calibri"/>
              <a:ea typeface="Calibri"/>
              <a:cs typeface="Calibri"/>
              <a:sym typeface="Calibri"/>
            </a:endParaRPr>
          </a:p>
        </p:txBody>
      </p:sp>
      <p:sp>
        <p:nvSpPr>
          <p:cNvPr id="347" name="Google Shape;347;p21"/>
          <p:cNvSpPr/>
          <p:nvPr/>
        </p:nvSpPr>
        <p:spPr>
          <a:xfrm>
            <a:off x="8904427" y="5278809"/>
            <a:ext cx="31548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C896"/>
              </a:buClr>
              <a:buSzPts val="1000"/>
              <a:buFont typeface="Calibri"/>
              <a:buNone/>
            </a:pPr>
            <a:r>
              <a:rPr b="0" i="1" lang="en-US" sz="1400" u="none" cap="none" strike="noStrike">
                <a:solidFill>
                  <a:srgbClr val="00C896"/>
                </a:solidFill>
                <a:latin typeface="Calibri"/>
                <a:ea typeface="Calibri"/>
                <a:cs typeface="Calibri"/>
                <a:sym typeface="Calibri"/>
              </a:rPr>
              <a:t>...and thousands more</a:t>
            </a:r>
            <a:endParaRPr b="0" i="0" sz="1400" u="none" cap="none" strike="noStrike">
              <a:solidFill>
                <a:schemeClr val="dk1"/>
              </a:solidFill>
              <a:latin typeface="Calibri"/>
              <a:ea typeface="Calibri"/>
              <a:cs typeface="Calibri"/>
              <a:sym typeface="Calibri"/>
            </a:endParaRPr>
          </a:p>
        </p:txBody>
      </p:sp>
      <p:sp>
        <p:nvSpPr>
          <p:cNvPr id="348" name="Google Shape;348;p21"/>
          <p:cNvSpPr/>
          <p:nvPr/>
        </p:nvSpPr>
        <p:spPr>
          <a:xfrm>
            <a:off x="8904381" y="2046419"/>
            <a:ext cx="31548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1" lang="en-US" sz="1400" u="none" cap="none" strike="noStrike">
                <a:solidFill>
                  <a:srgbClr val="B0C4DE"/>
                </a:solidFill>
                <a:latin typeface="Calibri"/>
                <a:ea typeface="Calibri"/>
                <a:cs typeface="Calibri"/>
                <a:sym typeface="Calibri"/>
              </a:rPr>
              <a:t>Source: CNCF End User Survey (2025)</a:t>
            </a:r>
            <a:endParaRPr b="0" i="1" sz="1400" u="none" cap="none" strike="noStrike">
              <a:solidFill>
                <a:srgbClr val="B0C4DE"/>
              </a:solidFill>
              <a:latin typeface="Calibri"/>
              <a:ea typeface="Calibri"/>
              <a:cs typeface="Calibri"/>
              <a:sym typeface="Calibri"/>
            </a:endParaRPr>
          </a:p>
        </p:txBody>
      </p:sp>
      <p:pic>
        <p:nvPicPr>
          <p:cNvPr id="349" name="Google Shape;349;p21"/>
          <p:cNvPicPr preferRelativeResize="0"/>
          <p:nvPr/>
        </p:nvPicPr>
        <p:blipFill rotWithShape="1">
          <a:blip r:embed="rId3">
            <a:alphaModFix/>
          </a:blip>
          <a:srcRect b="0" l="0" r="0" t="0"/>
          <a:stretch/>
        </p:blipFill>
        <p:spPr>
          <a:xfrm>
            <a:off x="223769" y="1108132"/>
            <a:ext cx="8329681" cy="5473643"/>
          </a:xfrm>
          <a:prstGeom prst="rect">
            <a:avLst/>
          </a:prstGeom>
          <a:noFill/>
          <a:ln>
            <a:noFill/>
          </a:ln>
        </p:spPr>
      </p:pic>
      <p:pic>
        <p:nvPicPr>
          <p:cNvPr descr="preencoded.png" id="350" name="Google Shape;350;p21"/>
          <p:cNvPicPr preferRelativeResize="0"/>
          <p:nvPr/>
        </p:nvPicPr>
        <p:blipFill rotWithShape="1">
          <a:blip r:embed="rId4">
            <a:alphaModFix/>
          </a:blip>
          <a:srcRect b="0" l="0" r="0" t="0"/>
          <a:stretch/>
        </p:blipFill>
        <p:spPr>
          <a:xfrm>
            <a:off x="548640" y="18288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2026-04-22T14:15:52Z</dcterms:created>
  <dc:creator>DevOps Meetup</dc:creator>
</cp:coreProperties>
</file>